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8" r:id="rId3"/>
    <p:sldId id="257" r:id="rId4"/>
    <p:sldId id="259" r:id="rId5"/>
    <p:sldId id="263" r:id="rId6"/>
    <p:sldId id="279" r:id="rId7"/>
    <p:sldId id="278" r:id="rId8"/>
    <p:sldId id="277" r:id="rId9"/>
    <p:sldId id="264" r:id="rId10"/>
    <p:sldId id="265" r:id="rId11"/>
    <p:sldId id="271" r:id="rId12"/>
    <p:sldId id="266" r:id="rId13"/>
    <p:sldId id="267" r:id="rId14"/>
    <p:sldId id="272" r:id="rId15"/>
    <p:sldId id="268" r:id="rId16"/>
    <p:sldId id="273" r:id="rId17"/>
    <p:sldId id="269" r:id="rId18"/>
    <p:sldId id="270" r:id="rId19"/>
    <p:sldId id="274" r:id="rId20"/>
    <p:sldId id="260" r:id="rId21"/>
    <p:sldId id="261" r:id="rId22"/>
    <p:sldId id="262" r:id="rId2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C5AA79D6-C3F7-4566-9FF6-C031A6ED3538}" type="datetimeFigureOut">
              <a:rPr lang="es-CO" smtClean="0"/>
              <a:pPr/>
              <a:t>21/10/2010</a:t>
            </a:fld>
            <a:endParaRPr lang="es-CO"/>
          </a:p>
        </p:txBody>
      </p:sp>
      <p:sp>
        <p:nvSpPr>
          <p:cNvPr id="19" name="18 Marcador de pie de página"/>
          <p:cNvSpPr>
            <a:spLocks noGrp="1"/>
          </p:cNvSpPr>
          <p:nvPr>
            <p:ph type="ftr" sz="quarter" idx="11"/>
          </p:nvPr>
        </p:nvSpPr>
        <p:spPr/>
        <p:txBody>
          <a:bodyPr/>
          <a:lstStyle/>
          <a:p>
            <a:endParaRPr lang="es-CO"/>
          </a:p>
        </p:txBody>
      </p:sp>
      <p:sp>
        <p:nvSpPr>
          <p:cNvPr id="27" name="26 Marcador de número de diapositiva"/>
          <p:cNvSpPr>
            <a:spLocks noGrp="1"/>
          </p:cNvSpPr>
          <p:nvPr>
            <p:ph type="sldNum" sz="quarter" idx="12"/>
          </p:nvPr>
        </p:nvSpPr>
        <p:spPr/>
        <p:txBody>
          <a:bodyPr/>
          <a:lstStyle/>
          <a:p>
            <a:fld id="{F5614B6B-0B3F-4823-BF78-B7AB3802FB98}"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5AA79D6-C3F7-4566-9FF6-C031A6ED3538}" type="datetimeFigureOut">
              <a:rPr lang="es-CO" smtClean="0"/>
              <a:pPr/>
              <a:t>21/10/2010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5614B6B-0B3F-4823-BF78-B7AB3802FB98}" type="slidenum">
              <a:rPr lang="es-CO" smtClean="0"/>
              <a:pPr/>
              <a:t>‹Nº›</a:t>
            </a:fld>
            <a:endParaRPr lang="es-CO"/>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5AA79D6-C3F7-4566-9FF6-C031A6ED3538}" type="datetimeFigureOut">
              <a:rPr lang="es-CO" smtClean="0"/>
              <a:pPr/>
              <a:t>21/10/2010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5614B6B-0B3F-4823-BF78-B7AB3802FB98}" type="slidenum">
              <a:rPr lang="es-CO" smtClean="0"/>
              <a:pPr/>
              <a:t>‹Nº›</a:t>
            </a:fld>
            <a:endParaRPr lang="es-CO"/>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5AA79D6-C3F7-4566-9FF6-C031A6ED3538}" type="datetimeFigureOut">
              <a:rPr lang="es-CO" smtClean="0"/>
              <a:pPr/>
              <a:t>21/10/2010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5614B6B-0B3F-4823-BF78-B7AB3802FB98}" type="slidenum">
              <a:rPr lang="es-CO" smtClean="0"/>
              <a:pPr/>
              <a:t>‹Nº›</a:t>
            </a:fld>
            <a:endParaRPr lang="es-CO"/>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C5AA79D6-C3F7-4566-9FF6-C031A6ED3538}" type="datetimeFigureOut">
              <a:rPr lang="es-CO" smtClean="0"/>
              <a:pPr/>
              <a:t>21/10/2010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5614B6B-0B3F-4823-BF78-B7AB3802FB98}"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5AA79D6-C3F7-4566-9FF6-C031A6ED3538}" type="datetimeFigureOut">
              <a:rPr lang="es-CO" smtClean="0"/>
              <a:pPr/>
              <a:t>21/10/2010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F5614B6B-0B3F-4823-BF78-B7AB3802FB98}" type="slidenum">
              <a:rPr lang="es-CO" smtClean="0"/>
              <a:pPr/>
              <a:t>‹Nº›</a:t>
            </a:fld>
            <a:endParaRPr lang="es-CO"/>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C5AA79D6-C3F7-4566-9FF6-C031A6ED3538}" type="datetimeFigureOut">
              <a:rPr lang="es-CO" smtClean="0"/>
              <a:pPr/>
              <a:t>21/10/2010</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F5614B6B-0B3F-4823-BF78-B7AB3802FB98}" type="slidenum">
              <a:rPr lang="es-CO" smtClean="0"/>
              <a:pPr/>
              <a:t>‹Nº›</a:t>
            </a:fld>
            <a:endParaRPr lang="es-CO"/>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C5AA79D6-C3F7-4566-9FF6-C031A6ED3538}" type="datetimeFigureOut">
              <a:rPr lang="es-CO" smtClean="0"/>
              <a:pPr/>
              <a:t>21/10/2010</a:t>
            </a:fld>
            <a:endParaRPr lang="es-CO"/>
          </a:p>
        </p:txBody>
      </p:sp>
      <p:sp>
        <p:nvSpPr>
          <p:cNvPr id="8" name="7 Marcador de número de diapositiva"/>
          <p:cNvSpPr>
            <a:spLocks noGrp="1"/>
          </p:cNvSpPr>
          <p:nvPr>
            <p:ph type="sldNum" sz="quarter" idx="11"/>
          </p:nvPr>
        </p:nvSpPr>
        <p:spPr/>
        <p:txBody>
          <a:bodyPr/>
          <a:lstStyle/>
          <a:p>
            <a:fld id="{F5614B6B-0B3F-4823-BF78-B7AB3802FB98}" type="slidenum">
              <a:rPr lang="es-CO" smtClean="0"/>
              <a:pPr/>
              <a:t>‹Nº›</a:t>
            </a:fld>
            <a:endParaRPr lang="es-CO"/>
          </a:p>
        </p:txBody>
      </p:sp>
      <p:sp>
        <p:nvSpPr>
          <p:cNvPr id="9" name="8 Marcador de pie de página"/>
          <p:cNvSpPr>
            <a:spLocks noGrp="1"/>
          </p:cNvSpPr>
          <p:nvPr>
            <p:ph type="ftr" sz="quarter" idx="12"/>
          </p:nvPr>
        </p:nvSpPr>
        <p:spPr/>
        <p:txBody>
          <a:bodyPr/>
          <a:lstStyle/>
          <a:p>
            <a:endParaRPr lang="es-CO"/>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5AA79D6-C3F7-4566-9FF6-C031A6ED3538}" type="datetimeFigureOut">
              <a:rPr lang="es-CO" smtClean="0"/>
              <a:pPr/>
              <a:t>21/10/2010</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F5614B6B-0B3F-4823-BF78-B7AB3802FB98}" type="slidenum">
              <a:rPr lang="es-CO" smtClean="0"/>
              <a:pPr/>
              <a:t>‹Nº›</a:t>
            </a:fld>
            <a:endParaRPr lang="es-CO"/>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5AA79D6-C3F7-4566-9FF6-C031A6ED3538}" type="datetimeFigureOut">
              <a:rPr lang="es-CO" smtClean="0"/>
              <a:pPr/>
              <a:t>21/10/2010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156448" y="6422064"/>
            <a:ext cx="762000" cy="365125"/>
          </a:xfrm>
        </p:spPr>
        <p:txBody>
          <a:bodyPr/>
          <a:lstStyle/>
          <a:p>
            <a:fld id="{F5614B6B-0B3F-4823-BF78-B7AB3802FB98}" type="slidenum">
              <a:rPr lang="es-CO" smtClean="0"/>
              <a:pPr/>
              <a:t>‹Nº›</a:t>
            </a:fld>
            <a:endParaRPr lang="es-CO"/>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C5AA79D6-C3F7-4566-9FF6-C031A6ED3538}" type="datetimeFigureOut">
              <a:rPr lang="es-CO" smtClean="0"/>
              <a:pPr/>
              <a:t>21/10/2010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F5614B6B-0B3F-4823-BF78-B7AB3802FB98}" type="slidenum">
              <a:rPr lang="es-CO" smtClean="0"/>
              <a:pPr/>
              <a:t>‹Nº›</a:t>
            </a:fld>
            <a:endParaRPr lang="es-CO"/>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5AA79D6-C3F7-4566-9FF6-C031A6ED3538}" type="datetimeFigureOut">
              <a:rPr lang="es-CO" smtClean="0"/>
              <a:pPr/>
              <a:t>21/10/2010</a:t>
            </a:fld>
            <a:endParaRPr lang="es-CO"/>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CO"/>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5614B6B-0B3F-4823-BF78-B7AB3802FB98}" type="slidenum">
              <a:rPr lang="es-CO" smtClean="0"/>
              <a:pPr/>
              <a:t>‹Nº›</a:t>
            </a:fld>
            <a:endParaRPr lang="es-CO"/>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fade/>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2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slide" Target="slide22.xml"/></Relationships>
</file>

<file path=ppt/slides/_rels/slide5.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9.xml"/><Relationship Id="rId1" Type="http://schemas.openxmlformats.org/officeDocument/2006/relationships/slideLayout" Target="../slideLayouts/slideLayout1.xml"/><Relationship Id="rId4" Type="http://schemas.openxmlformats.org/officeDocument/2006/relationships/slide" Target="slide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foto santuario 1.jpg"/>
          <p:cNvPicPr>
            <a:picLocks noChangeAspect="1"/>
          </p:cNvPicPr>
          <p:nvPr/>
        </p:nvPicPr>
        <p:blipFill>
          <a:blip r:embed="rId2" cstate="print"/>
          <a:stretch>
            <a:fillRect/>
          </a:stretch>
        </p:blipFill>
        <p:spPr>
          <a:xfrm>
            <a:off x="32" y="2571744"/>
            <a:ext cx="9144000" cy="4286280"/>
          </a:xfrm>
          <a:prstGeom prst="rect">
            <a:avLst/>
          </a:prstGeom>
          <a:ln>
            <a:noFill/>
          </a:ln>
          <a:effectLst>
            <a:softEdge rad="112500"/>
          </a:effectLst>
        </p:spPr>
      </p:pic>
      <p:sp>
        <p:nvSpPr>
          <p:cNvPr id="2" name="1 Título"/>
          <p:cNvSpPr>
            <a:spLocks noGrp="1"/>
          </p:cNvSpPr>
          <p:nvPr>
            <p:ph type="ctrTitle"/>
          </p:nvPr>
        </p:nvSpPr>
        <p:spPr>
          <a:xfrm>
            <a:off x="2521108" y="285728"/>
            <a:ext cx="6480048" cy="2301240"/>
          </a:xfrm>
          <a:ln w="28575">
            <a:solidFill>
              <a:schemeClr val="tx1"/>
            </a:solidFill>
          </a:ln>
          <a:effectLst>
            <a:glow rad="101600">
              <a:schemeClr val="accent1">
                <a:satMod val="175000"/>
                <a:alpha val="40000"/>
              </a:schemeClr>
            </a:glow>
          </a:effectLst>
        </p:spPr>
        <p:txBody>
          <a:bodyPr>
            <a:noAutofit/>
          </a:bodyPr>
          <a:lstStyle/>
          <a:p>
            <a:r>
              <a:rPr lang="es-CO" sz="3600" dirty="0" smtClean="0">
                <a:effectLst>
                  <a:glow rad="101600">
                    <a:schemeClr val="accent1">
                      <a:satMod val="175000"/>
                      <a:alpha val="40000"/>
                    </a:schemeClr>
                  </a:glow>
                  <a:outerShdw blurRad="50800" dist="38100" dir="5400000" algn="t" rotWithShape="0">
                    <a:prstClr val="black">
                      <a:alpha val="50000"/>
                    </a:prstClr>
                  </a:outerShdw>
                  <a:reflection blurRad="6350" stA="55000" endA="300" endPos="45500" dir="5400000" sy="-100000" algn="bl" rotWithShape="0"/>
                </a:effectLst>
              </a:rPr>
              <a:t>Análisis de la propuesta de gestión integral del recurso hídrico en el municipio de santuario</a:t>
            </a:r>
            <a:endParaRPr lang="es-CO" sz="3600" dirty="0">
              <a:effectLst>
                <a:glow rad="101600">
                  <a:schemeClr val="accent1">
                    <a:satMod val="175000"/>
                    <a:alpha val="40000"/>
                  </a:schemeClr>
                </a:glow>
                <a:outerShdw blurRad="50800" dist="38100" dir="5400000" algn="t" rotWithShape="0">
                  <a:prstClr val="black">
                    <a:alpha val="50000"/>
                  </a:prstClr>
                </a:outerShdw>
                <a:reflection blurRad="6350" stA="55000" endA="300" endPos="45500" dir="5400000" sy="-100000" algn="bl" rotWithShape="0"/>
              </a:effectLst>
            </a:endParaRPr>
          </a:p>
        </p:txBody>
      </p:sp>
      <p:sp>
        <p:nvSpPr>
          <p:cNvPr id="6" name="5 CuadroTexto"/>
          <p:cNvSpPr txBox="1"/>
          <p:nvPr/>
        </p:nvSpPr>
        <p:spPr>
          <a:xfrm>
            <a:off x="214282" y="2800175"/>
            <a:ext cx="5072098" cy="1200329"/>
          </a:xfrm>
          <a:prstGeom prst="rect">
            <a:avLst/>
          </a:prstGeom>
          <a:noFill/>
        </p:spPr>
        <p:txBody>
          <a:bodyPr wrap="square" rtlCol="0">
            <a:spAutoFit/>
          </a:bodyPr>
          <a:lstStyle/>
          <a:p>
            <a:r>
              <a:rPr lang="es-CO" b="1" dirty="0" smtClean="0">
                <a:solidFill>
                  <a:schemeClr val="tx2">
                    <a:lumMod val="50000"/>
                  </a:schemeClr>
                </a:solidFill>
                <a:latin typeface="+mj-lt"/>
                <a:cs typeface="Courier New" pitchFamily="49" charset="0"/>
              </a:rPr>
              <a:t>JUAN CAMILO BERRIO CARVAJAL</a:t>
            </a:r>
          </a:p>
          <a:p>
            <a:r>
              <a:rPr lang="es-CO" b="1" dirty="0" smtClean="0">
                <a:solidFill>
                  <a:schemeClr val="tx2">
                    <a:lumMod val="50000"/>
                  </a:schemeClr>
                </a:solidFill>
                <a:latin typeface="+mj-lt"/>
                <a:cs typeface="Courier New" pitchFamily="49" charset="0"/>
              </a:rPr>
              <a:t>MARIA ISABEL GARCIA SERNA</a:t>
            </a:r>
          </a:p>
          <a:p>
            <a:r>
              <a:rPr lang="es-CO" b="1" dirty="0" smtClean="0">
                <a:solidFill>
                  <a:schemeClr val="tx2">
                    <a:lumMod val="50000"/>
                  </a:schemeClr>
                </a:solidFill>
                <a:latin typeface="+mj-lt"/>
                <a:cs typeface="Courier New" pitchFamily="49" charset="0"/>
              </a:rPr>
              <a:t>RAUL MURILLO BETANCOURT</a:t>
            </a:r>
          </a:p>
          <a:p>
            <a:r>
              <a:rPr lang="es-CO" b="1" dirty="0" smtClean="0">
                <a:solidFill>
                  <a:schemeClr val="tx2">
                    <a:lumMod val="50000"/>
                  </a:schemeClr>
                </a:solidFill>
                <a:latin typeface="+mj-lt"/>
                <a:cs typeface="Courier New" pitchFamily="49" charset="0"/>
              </a:rPr>
              <a:t>BEATRIZ ELENA OSPINA ORTIZ</a:t>
            </a:r>
            <a:endParaRPr lang="es-CO" b="1" dirty="0">
              <a:solidFill>
                <a:schemeClr val="tx2">
                  <a:lumMod val="50000"/>
                </a:schemeClr>
              </a:solidFill>
              <a:latin typeface="+mj-lt"/>
              <a:cs typeface="Courier New" pitchFamily="49" charset="0"/>
            </a:endParaRPr>
          </a:p>
        </p:txBody>
      </p:sp>
      <p:pic>
        <p:nvPicPr>
          <p:cNvPr id="7" name="Picture 3"/>
          <p:cNvPicPr>
            <a:picLocks noChangeAspect="1" noChangeArrowheads="1"/>
          </p:cNvPicPr>
          <p:nvPr/>
        </p:nvPicPr>
        <p:blipFill>
          <a:blip r:embed="rId3" cstate="print"/>
          <a:srcRect/>
          <a:stretch>
            <a:fillRect/>
          </a:stretch>
        </p:blipFill>
        <p:spPr>
          <a:xfrm>
            <a:off x="289381" y="142852"/>
            <a:ext cx="1853727" cy="2449254"/>
          </a:xfrm>
          <a:prstGeom prst="rect">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down)">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 calcmode="lin" valueType="num">
                                      <p:cBhvr additive="base">
                                        <p:cTn id="24"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0" end="0"/>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 calcmode="lin" valueType="num">
                                      <p:cBhvr additive="base">
                                        <p:cTn id="28"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1" end="1"/>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 calcmode="lin" valueType="num">
                                      <p:cBhvr additive="base">
                                        <p:cTn id="32"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
                                            <p:txEl>
                                              <p:pRg st="2" end="2"/>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6">
                                            <p:txEl>
                                              <p:pRg st="3" end="3"/>
                                            </p:txEl>
                                          </p:spTgt>
                                        </p:tgtEl>
                                        <p:attrNameLst>
                                          <p:attrName>style.visibility</p:attrName>
                                        </p:attrNameLst>
                                      </p:cBhvr>
                                      <p:to>
                                        <p:strVal val="visible"/>
                                      </p:to>
                                    </p:set>
                                    <p:anim calcmode="lin" valueType="num">
                                      <p:cBhvr additive="base">
                                        <p:cTn id="36"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00208" y="274638"/>
            <a:ext cx="5614998" cy="1143000"/>
          </a:xfrm>
          <a:ln/>
          <a:effectLst>
            <a:glow rad="101600">
              <a:schemeClr val="accent1">
                <a:satMod val="175000"/>
                <a:alpha val="40000"/>
              </a:schemeClr>
            </a:glow>
          </a:effectLst>
        </p:spPr>
        <p:style>
          <a:lnRef idx="0">
            <a:schemeClr val="accent1"/>
          </a:lnRef>
          <a:fillRef idx="3">
            <a:schemeClr val="accent1"/>
          </a:fillRef>
          <a:effectRef idx="3">
            <a:schemeClr val="accent1"/>
          </a:effectRef>
          <a:fontRef idx="minor">
            <a:schemeClr val="lt1"/>
          </a:fontRef>
        </p:style>
        <p:txBody>
          <a:bodyPr>
            <a:noAutofit/>
          </a:bodyPr>
          <a:lstStyle/>
          <a:p>
            <a:pPr algn="ctr"/>
            <a:r>
              <a:rPr lang="es-CO" sz="3200" b="1" dirty="0" smtClean="0">
                <a:ln w="10160">
                  <a:solidFill>
                    <a:schemeClr val="accent1"/>
                  </a:solidFill>
                  <a:prstDash val="solid"/>
                </a:ln>
                <a:solidFill>
                  <a:srgbClr val="FFFFFF"/>
                </a:solidFill>
                <a:effectLst>
                  <a:outerShdw blurRad="38100" dist="32000" dir="5400000" algn="tl">
                    <a:srgbClr val="000000">
                      <a:alpha val="30000"/>
                    </a:srgbClr>
                  </a:outerShdw>
                </a:effectLst>
              </a:rPr>
              <a:t>ANÁLISIS CRITICO GESTION DEL RIESGO</a:t>
            </a:r>
            <a:endParaRPr lang="es-CO" sz="3200" b="1"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3" name="2 Marcador de contenido"/>
          <p:cNvSpPr>
            <a:spLocks noGrp="1"/>
          </p:cNvSpPr>
          <p:nvPr>
            <p:ph idx="1"/>
          </p:nvPr>
        </p:nvSpPr>
        <p:spPr>
          <a:xfrm>
            <a:off x="714348" y="1903433"/>
            <a:ext cx="7467600" cy="4525963"/>
          </a:xfrm>
        </p:spPr>
        <p:txBody>
          <a:bodyPr>
            <a:noAutofit/>
          </a:bodyPr>
          <a:lstStyle/>
          <a:p>
            <a:pPr algn="just"/>
            <a:r>
              <a:rPr lang="es-CO" sz="2200" dirty="0" smtClean="0"/>
              <a:t>La  propuesta planteada para la gestión del riesgo en Santuario fue enfocada a la gestión integral del recurso hídrico, sin embargo, esta aunque estuviera enfocada al tema hídrico, se queda corta, ya que no abordaron componentes importantes para construir una gestión integral del recurso hídrico desde la gestión ambiental del riesgo, puesto que sectorizan mucho los programas a obras estructurales de mitigación como infraestructura de recolección de aguas residuales y cambio en las redes de acueducto y alcantarillado, sin abordar componentes sociales y económicos dejando ver un perfil errado del administrador del medioambiente.</a:t>
            </a:r>
          </a:p>
          <a:p>
            <a:pPr algn="just">
              <a:buNone/>
            </a:pPr>
            <a:endParaRPr lang="es-CO" sz="22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00208" y="274638"/>
            <a:ext cx="5614998" cy="1143000"/>
          </a:xfrm>
          <a:ln/>
          <a:effectLst>
            <a:glow rad="101600">
              <a:schemeClr val="accent1">
                <a:satMod val="175000"/>
                <a:alpha val="40000"/>
              </a:schemeClr>
            </a:glow>
          </a:effectLst>
        </p:spPr>
        <p:style>
          <a:lnRef idx="0">
            <a:schemeClr val="accent1"/>
          </a:lnRef>
          <a:fillRef idx="3">
            <a:schemeClr val="accent1"/>
          </a:fillRef>
          <a:effectRef idx="3">
            <a:schemeClr val="accent1"/>
          </a:effectRef>
          <a:fontRef idx="minor">
            <a:schemeClr val="lt1"/>
          </a:fontRef>
        </p:style>
        <p:txBody>
          <a:bodyPr>
            <a:noAutofit/>
          </a:bodyPr>
          <a:lstStyle/>
          <a:p>
            <a:pPr algn="ctr"/>
            <a:r>
              <a:rPr lang="es-CO" sz="3200" b="1" dirty="0" smtClean="0">
                <a:ln w="10160">
                  <a:solidFill>
                    <a:schemeClr val="accent1"/>
                  </a:solidFill>
                  <a:prstDash val="solid"/>
                </a:ln>
                <a:solidFill>
                  <a:srgbClr val="FFFFFF"/>
                </a:solidFill>
                <a:effectLst>
                  <a:outerShdw blurRad="38100" dist="32000" dir="5400000" algn="tl">
                    <a:srgbClr val="000000">
                      <a:alpha val="30000"/>
                    </a:srgbClr>
                  </a:outerShdw>
                </a:effectLst>
              </a:rPr>
              <a:t>ANÁLISIS CRITICO GESTION DEL RIESGO</a:t>
            </a:r>
            <a:endParaRPr lang="es-CO" sz="3200" b="1"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3" name="2 Marcador de contenido"/>
          <p:cNvSpPr>
            <a:spLocks noGrp="1"/>
          </p:cNvSpPr>
          <p:nvPr>
            <p:ph idx="1"/>
          </p:nvPr>
        </p:nvSpPr>
        <p:spPr>
          <a:xfrm>
            <a:off x="714348" y="1903433"/>
            <a:ext cx="7467600" cy="4525963"/>
          </a:xfrm>
        </p:spPr>
        <p:txBody>
          <a:bodyPr>
            <a:normAutofit/>
          </a:bodyPr>
          <a:lstStyle/>
          <a:p>
            <a:pPr algn="just">
              <a:buNone/>
            </a:pPr>
            <a:endParaRPr lang="es-CO" sz="2400" dirty="0" smtClean="0"/>
          </a:p>
          <a:p>
            <a:pPr algn="just"/>
            <a:r>
              <a:rPr lang="es-CO" sz="2400" dirty="0" smtClean="0"/>
              <a:t>El enfoque de gestión del riesgo manejado en la propuesta se direcciona en gran medida hacia el territorio urbano, dejando por fuera el componente rural, tomando este solo al nivel de la bocatoma por el riesgo de deslizamiento en ella en épocas de invierno, que pueda afectar el funcionamiento de la misma. </a:t>
            </a:r>
            <a:endParaRPr lang="es-CO" sz="2400" dirty="0"/>
          </a:p>
        </p:txBody>
      </p:sp>
      <p:sp>
        <p:nvSpPr>
          <p:cNvPr id="5" name="4 Sol">
            <a:hlinkClick r:id="rId2" action="ppaction://hlinksldjump"/>
          </p:cNvPr>
          <p:cNvSpPr/>
          <p:nvPr/>
        </p:nvSpPr>
        <p:spPr>
          <a:xfrm>
            <a:off x="8286776" y="6000768"/>
            <a:ext cx="500066" cy="500066"/>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57356" y="214290"/>
            <a:ext cx="5686436" cy="1296974"/>
          </a:xfrm>
          <a:ln/>
          <a:effectLst>
            <a:glow rad="101600">
              <a:schemeClr val="accent1">
                <a:satMod val="175000"/>
                <a:alpha val="40000"/>
              </a:schemeClr>
            </a:glow>
          </a:effectLst>
        </p:spPr>
        <p:style>
          <a:lnRef idx="0">
            <a:schemeClr val="accent1"/>
          </a:lnRef>
          <a:fillRef idx="3">
            <a:schemeClr val="accent1"/>
          </a:fillRef>
          <a:effectRef idx="3">
            <a:schemeClr val="accent1"/>
          </a:effectRef>
          <a:fontRef idx="minor">
            <a:schemeClr val="lt1"/>
          </a:fontRef>
        </p:style>
        <p:txBody>
          <a:bodyPr>
            <a:noAutofit/>
          </a:bodyPr>
          <a:lstStyle/>
          <a:p>
            <a:pPr algn="ctr"/>
            <a:r>
              <a:rPr lang="es-CO" sz="2800" b="1" dirty="0" smtClean="0">
                <a:ln w="10160">
                  <a:solidFill>
                    <a:schemeClr val="accent1"/>
                  </a:solidFill>
                  <a:prstDash val="solid"/>
                </a:ln>
                <a:solidFill>
                  <a:srgbClr val="FFFFFF"/>
                </a:solidFill>
                <a:effectLst>
                  <a:outerShdw blurRad="38100" dist="32000" dir="5400000" algn="tl">
                    <a:srgbClr val="000000">
                      <a:alpha val="30000"/>
                    </a:srgbClr>
                  </a:outerShdw>
                </a:effectLst>
              </a:rPr>
              <a:t>ANÁLISIS CRITICO GESTION DE SISTEMAS AMBIENTALES RURALES</a:t>
            </a:r>
            <a:endParaRPr lang="es-CO" sz="2800" b="1"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4195693" y="2000240"/>
            <a:ext cx="4805463" cy="3786214"/>
          </a:xfrm>
          <a:prstGeom prst="rect">
            <a:avLst/>
          </a:prstGeom>
          <a:noFill/>
          <a:ln w="9525">
            <a:noFill/>
            <a:miter lim="800000"/>
            <a:headEnd/>
            <a:tailEnd/>
          </a:ln>
          <a:effectLst/>
        </p:spPr>
      </p:pic>
      <p:sp>
        <p:nvSpPr>
          <p:cNvPr id="5" name="4 CuadroTexto"/>
          <p:cNvSpPr txBox="1"/>
          <p:nvPr/>
        </p:nvSpPr>
        <p:spPr>
          <a:xfrm>
            <a:off x="357158" y="2214554"/>
            <a:ext cx="3571900" cy="3447098"/>
          </a:xfrm>
          <a:prstGeom prst="rect">
            <a:avLst/>
          </a:prstGeom>
          <a:noFill/>
        </p:spPr>
        <p:txBody>
          <a:bodyPr wrap="square" rtlCol="0">
            <a:spAutoFit/>
          </a:bodyPr>
          <a:lstStyle/>
          <a:p>
            <a:pPr algn="just"/>
            <a:r>
              <a:rPr lang="es-CO" sz="2000" dirty="0" smtClean="0"/>
              <a:t>El municipio de santuario posee una población eminentemente rural y su economía es dependiente de la producción agropecuaria dentro de la cual el campesino debe tener una participación muy importante para el desarrollo del municipio. </a:t>
            </a:r>
          </a:p>
          <a:p>
            <a:pPr algn="just"/>
            <a:endParaRPr lang="es-CO" sz="20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 calcmode="lin" valueType="num">
                                      <p:cBhvr additive="base">
                                        <p:cTn id="19" dur="500" fill="hold"/>
                                        <p:tgtEl>
                                          <p:spTgt spid="1026"/>
                                        </p:tgtEl>
                                        <p:attrNameLst>
                                          <p:attrName>ppt_x</p:attrName>
                                        </p:attrNameLst>
                                      </p:cBhvr>
                                      <p:tavLst>
                                        <p:tav tm="0">
                                          <p:val>
                                            <p:strVal val="#ppt_x"/>
                                          </p:val>
                                        </p:tav>
                                        <p:tav tm="100000">
                                          <p:val>
                                            <p:strVal val="#ppt_x"/>
                                          </p:val>
                                        </p:tav>
                                      </p:tavLst>
                                    </p:anim>
                                    <p:anim calcmode="lin" valueType="num">
                                      <p:cBhvr additive="base">
                                        <p:cTn id="20"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71604" y="214290"/>
            <a:ext cx="5715040" cy="1285884"/>
          </a:xfrm>
          <a:ln/>
          <a:effectLst>
            <a:glow rad="101600">
              <a:schemeClr val="accent1">
                <a:satMod val="175000"/>
                <a:alpha val="40000"/>
              </a:schemeClr>
            </a:glow>
          </a:effectLst>
        </p:spPr>
        <p:style>
          <a:lnRef idx="0">
            <a:schemeClr val="accent1"/>
          </a:lnRef>
          <a:fillRef idx="3">
            <a:schemeClr val="accent1"/>
          </a:fillRef>
          <a:effectRef idx="3">
            <a:schemeClr val="accent1"/>
          </a:effectRef>
          <a:fontRef idx="minor">
            <a:schemeClr val="lt1"/>
          </a:fontRef>
        </p:style>
        <p:txBody>
          <a:bodyPr>
            <a:noAutofit/>
          </a:bodyPr>
          <a:lstStyle/>
          <a:p>
            <a:pPr algn="ctr"/>
            <a:r>
              <a:rPr lang="es-CO" sz="2800" b="1" dirty="0" smtClean="0">
                <a:ln w="10160">
                  <a:solidFill>
                    <a:schemeClr val="accent1"/>
                  </a:solidFill>
                  <a:prstDash val="solid"/>
                </a:ln>
                <a:solidFill>
                  <a:srgbClr val="FFFFFF"/>
                </a:solidFill>
                <a:effectLst>
                  <a:outerShdw blurRad="38100" dist="32000" dir="5400000" algn="tl">
                    <a:srgbClr val="000000">
                      <a:alpha val="30000"/>
                    </a:srgbClr>
                  </a:outerShdw>
                </a:effectLst>
              </a:rPr>
              <a:t>ANÁLISIS CRITICO GESTION DE SISTEMAS AMBIENTALES RURALES</a:t>
            </a:r>
            <a:endParaRPr lang="es-CO" sz="2800" b="1"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3" name="2 Marcador de contenido"/>
          <p:cNvSpPr>
            <a:spLocks noGrp="1"/>
          </p:cNvSpPr>
          <p:nvPr>
            <p:ph idx="1"/>
          </p:nvPr>
        </p:nvSpPr>
        <p:spPr>
          <a:xfrm>
            <a:off x="714348" y="1903433"/>
            <a:ext cx="7467600" cy="4525963"/>
          </a:xfrm>
        </p:spPr>
        <p:txBody>
          <a:bodyPr>
            <a:normAutofit/>
          </a:bodyPr>
          <a:lstStyle/>
          <a:p>
            <a:pPr algn="just"/>
            <a:r>
              <a:rPr lang="es-CO" sz="2400" dirty="0" smtClean="0"/>
              <a:t>Uno de los problemas de santuario es el conflicto de uso del suelo incumpliéndose la ley, la cual establece que el ordenamiento productivo del territorio debe ser mediante el adecuado uso del suelo y el aprovechamiento estratégico del campo.</a:t>
            </a:r>
          </a:p>
          <a:p>
            <a:pPr algn="just"/>
            <a:endParaRPr lang="es-CO" sz="2400" dirty="0" smtClean="0"/>
          </a:p>
          <a:p>
            <a:pPr algn="just"/>
            <a:r>
              <a:rPr lang="es-CO" sz="2400" dirty="0" smtClean="0"/>
              <a:t>Se hace necesario que la economía campesina este acorde con un ordenamiento del uso y planificación del territorio.</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71604" y="214290"/>
            <a:ext cx="5715040" cy="1285884"/>
          </a:xfrm>
          <a:ln/>
          <a:effectLst>
            <a:glow rad="101600">
              <a:schemeClr val="accent1">
                <a:satMod val="175000"/>
                <a:alpha val="40000"/>
              </a:schemeClr>
            </a:glow>
          </a:effectLst>
        </p:spPr>
        <p:style>
          <a:lnRef idx="0">
            <a:schemeClr val="accent1"/>
          </a:lnRef>
          <a:fillRef idx="3">
            <a:schemeClr val="accent1"/>
          </a:fillRef>
          <a:effectRef idx="3">
            <a:schemeClr val="accent1"/>
          </a:effectRef>
          <a:fontRef idx="minor">
            <a:schemeClr val="lt1"/>
          </a:fontRef>
        </p:style>
        <p:txBody>
          <a:bodyPr>
            <a:noAutofit/>
          </a:bodyPr>
          <a:lstStyle/>
          <a:p>
            <a:pPr algn="ctr"/>
            <a:r>
              <a:rPr lang="es-CO" sz="2800" b="1" dirty="0" smtClean="0">
                <a:ln w="10160">
                  <a:solidFill>
                    <a:schemeClr val="accent1"/>
                  </a:solidFill>
                  <a:prstDash val="solid"/>
                </a:ln>
                <a:solidFill>
                  <a:srgbClr val="FFFFFF"/>
                </a:solidFill>
                <a:effectLst>
                  <a:outerShdw blurRad="38100" dist="32000" dir="5400000" algn="tl">
                    <a:srgbClr val="000000">
                      <a:alpha val="30000"/>
                    </a:srgbClr>
                  </a:outerShdw>
                </a:effectLst>
              </a:rPr>
              <a:t>ANÁLISIS CRITICO GESTION DE SISTEMAS AMBIENTALES RURALES</a:t>
            </a:r>
            <a:endParaRPr lang="es-CO" sz="2800" b="1"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3" name="2 Marcador de contenido"/>
          <p:cNvSpPr>
            <a:spLocks noGrp="1"/>
          </p:cNvSpPr>
          <p:nvPr>
            <p:ph idx="1"/>
          </p:nvPr>
        </p:nvSpPr>
        <p:spPr>
          <a:xfrm>
            <a:off x="714348" y="2117747"/>
            <a:ext cx="7467600" cy="4525963"/>
          </a:xfrm>
        </p:spPr>
        <p:txBody>
          <a:bodyPr>
            <a:normAutofit/>
          </a:bodyPr>
          <a:lstStyle/>
          <a:p>
            <a:pPr algn="just"/>
            <a:r>
              <a:rPr lang="es-CO" sz="2200" dirty="0" smtClean="0"/>
              <a:t>El acceso a la tierra en el Municipio de Santuario esta limitado territorialmente por la dinámica del latifundismo y la minifundización de ciertas áreas.</a:t>
            </a:r>
          </a:p>
          <a:p>
            <a:pPr algn="just">
              <a:buNone/>
            </a:pPr>
            <a:endParaRPr lang="es-CO" sz="2200" dirty="0" smtClean="0"/>
          </a:p>
          <a:p>
            <a:pPr algn="just"/>
            <a:r>
              <a:rPr lang="es-CO" sz="2200" dirty="0" smtClean="0"/>
              <a:t>La propuesto en el trabajo, aborda el tema de gestión de sistemas rurales desde la gestión integral del recurso hídrico, dejando de lado temas importantes como lo es la formulación de estrategias para incrementar las inversiones en función del aumento de la producción, la soberanía y la seguridad alimentaria. </a:t>
            </a:r>
            <a:endParaRPr lang="es-CO" sz="22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71604" y="214290"/>
            <a:ext cx="5715040" cy="1285884"/>
          </a:xfrm>
          <a:ln/>
          <a:effectLst>
            <a:glow rad="101600">
              <a:schemeClr val="accent1">
                <a:satMod val="175000"/>
                <a:alpha val="40000"/>
              </a:schemeClr>
            </a:glow>
          </a:effectLst>
        </p:spPr>
        <p:style>
          <a:lnRef idx="0">
            <a:schemeClr val="accent1"/>
          </a:lnRef>
          <a:fillRef idx="3">
            <a:schemeClr val="accent1"/>
          </a:fillRef>
          <a:effectRef idx="3">
            <a:schemeClr val="accent1"/>
          </a:effectRef>
          <a:fontRef idx="minor">
            <a:schemeClr val="lt1"/>
          </a:fontRef>
        </p:style>
        <p:txBody>
          <a:bodyPr>
            <a:noAutofit/>
          </a:bodyPr>
          <a:lstStyle/>
          <a:p>
            <a:pPr algn="ctr"/>
            <a:r>
              <a:rPr lang="es-CO" sz="2800" b="1" dirty="0" smtClean="0">
                <a:ln w="10160">
                  <a:solidFill>
                    <a:schemeClr val="accent1"/>
                  </a:solidFill>
                  <a:prstDash val="solid"/>
                </a:ln>
                <a:solidFill>
                  <a:srgbClr val="FFFFFF"/>
                </a:solidFill>
                <a:effectLst>
                  <a:outerShdw blurRad="38100" dist="32000" dir="5400000" algn="tl">
                    <a:srgbClr val="000000">
                      <a:alpha val="30000"/>
                    </a:srgbClr>
                  </a:outerShdw>
                </a:effectLst>
              </a:rPr>
              <a:t>ANÁLISIS CRITICO GESTION DE SISTEMAS AMBIENTALES RURALES</a:t>
            </a:r>
            <a:endParaRPr lang="es-CO" sz="2800" b="1"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3" name="2 Marcador de contenido"/>
          <p:cNvSpPr>
            <a:spLocks noGrp="1"/>
          </p:cNvSpPr>
          <p:nvPr>
            <p:ph idx="1"/>
          </p:nvPr>
        </p:nvSpPr>
        <p:spPr>
          <a:xfrm>
            <a:off x="714348" y="2403499"/>
            <a:ext cx="7467600" cy="4525963"/>
          </a:xfrm>
        </p:spPr>
        <p:txBody>
          <a:bodyPr>
            <a:normAutofit/>
          </a:bodyPr>
          <a:lstStyle/>
          <a:p>
            <a:pPr algn="just"/>
            <a:r>
              <a:rPr lang="es-CO" sz="2400" dirty="0" smtClean="0"/>
              <a:t>Lo propuesto en el trabajo, aborda el tema de gestión de sistemas rurales desde la gestión integral del recurso hídrico, dejando de lado temas importantes como lo es la formulación de estrategias para incrementar las inversiones en función del aumento de la producción, la soberanía y la seguridad alimentaria.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71604" y="214290"/>
            <a:ext cx="5715040" cy="1285884"/>
          </a:xfrm>
          <a:ln/>
          <a:effectLst>
            <a:glow rad="101600">
              <a:schemeClr val="accent1">
                <a:satMod val="175000"/>
                <a:alpha val="40000"/>
              </a:schemeClr>
            </a:glow>
          </a:effectLst>
        </p:spPr>
        <p:style>
          <a:lnRef idx="0">
            <a:schemeClr val="accent1"/>
          </a:lnRef>
          <a:fillRef idx="3">
            <a:schemeClr val="accent1"/>
          </a:fillRef>
          <a:effectRef idx="3">
            <a:schemeClr val="accent1"/>
          </a:effectRef>
          <a:fontRef idx="minor">
            <a:schemeClr val="lt1"/>
          </a:fontRef>
        </p:style>
        <p:txBody>
          <a:bodyPr>
            <a:noAutofit/>
          </a:bodyPr>
          <a:lstStyle/>
          <a:p>
            <a:pPr algn="ctr"/>
            <a:r>
              <a:rPr lang="es-CO" sz="2800" b="1" dirty="0" smtClean="0">
                <a:ln w="10160">
                  <a:solidFill>
                    <a:schemeClr val="accent1"/>
                  </a:solidFill>
                  <a:prstDash val="solid"/>
                </a:ln>
                <a:solidFill>
                  <a:srgbClr val="FFFFFF"/>
                </a:solidFill>
                <a:effectLst>
                  <a:outerShdw blurRad="38100" dist="32000" dir="5400000" algn="tl">
                    <a:srgbClr val="000000">
                      <a:alpha val="30000"/>
                    </a:srgbClr>
                  </a:outerShdw>
                </a:effectLst>
              </a:rPr>
              <a:t>ANÁLISIS CRITICO GESTION DE SISTEMAS AMBIENTALES RURALES</a:t>
            </a:r>
            <a:endParaRPr lang="es-CO" sz="2800" b="1"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3" name="2 Marcador de contenido"/>
          <p:cNvSpPr>
            <a:spLocks noGrp="1"/>
          </p:cNvSpPr>
          <p:nvPr>
            <p:ph idx="1"/>
          </p:nvPr>
        </p:nvSpPr>
        <p:spPr>
          <a:xfrm>
            <a:off x="714348" y="2046309"/>
            <a:ext cx="7467600" cy="4525963"/>
          </a:xfrm>
        </p:spPr>
        <p:txBody>
          <a:bodyPr>
            <a:normAutofit/>
          </a:bodyPr>
          <a:lstStyle/>
          <a:p>
            <a:pPr algn="just"/>
            <a:r>
              <a:rPr lang="es-CO" sz="2200" dirty="0" smtClean="0"/>
              <a:t>A la luz del estatuto rural, los campesinos deben estar altamente integrados al mercado, teniendo en cuenta que el campesino tradicional arcaico y refractario al cambio se esta transformando en un campesino integrado al mercado.</a:t>
            </a:r>
          </a:p>
          <a:p>
            <a:pPr algn="just"/>
            <a:endParaRPr lang="es-CO" sz="2200" dirty="0" smtClean="0"/>
          </a:p>
          <a:p>
            <a:pPr algn="just"/>
            <a:r>
              <a:rPr lang="es-CO" sz="2200" dirty="0" smtClean="0"/>
              <a:t>El administrador del medioambiente debe estar en la búsqueda de nuevas alternativas de desarrollo para las comunidades rurales, el reto central es intentar comprender la evolución y el dinamismo que caracteriza la nueva ruralidad</a:t>
            </a:r>
            <a:endParaRPr lang="es-CO" sz="2200" dirty="0"/>
          </a:p>
        </p:txBody>
      </p:sp>
      <p:sp>
        <p:nvSpPr>
          <p:cNvPr id="4" name="3 Sol">
            <a:hlinkClick r:id="rId2" action="ppaction://hlinksldjump"/>
          </p:cNvPr>
          <p:cNvSpPr/>
          <p:nvPr/>
        </p:nvSpPr>
        <p:spPr>
          <a:xfrm>
            <a:off x="8286776" y="6000768"/>
            <a:ext cx="500066" cy="500066"/>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71604" y="214290"/>
            <a:ext cx="5715040" cy="1285884"/>
          </a:xfrm>
          <a:ln/>
          <a:effectLst>
            <a:glow rad="101600">
              <a:schemeClr val="accent1">
                <a:satMod val="175000"/>
                <a:alpha val="40000"/>
              </a:schemeClr>
            </a:glow>
          </a:effectLst>
        </p:spPr>
        <p:style>
          <a:lnRef idx="0">
            <a:schemeClr val="accent1"/>
          </a:lnRef>
          <a:fillRef idx="3">
            <a:schemeClr val="accent1"/>
          </a:fillRef>
          <a:effectRef idx="3">
            <a:schemeClr val="accent1"/>
          </a:effectRef>
          <a:fontRef idx="minor">
            <a:schemeClr val="lt1"/>
          </a:fontRef>
        </p:style>
        <p:txBody>
          <a:bodyPr>
            <a:noAutofit/>
          </a:bodyPr>
          <a:lstStyle/>
          <a:p>
            <a:pPr algn="ctr"/>
            <a:r>
              <a:rPr lang="es-CO" sz="2800" b="1" dirty="0" smtClean="0">
                <a:ln w="10160">
                  <a:solidFill>
                    <a:schemeClr val="accent1"/>
                  </a:solidFill>
                  <a:prstDash val="solid"/>
                </a:ln>
                <a:solidFill>
                  <a:srgbClr val="FFFFFF"/>
                </a:solidFill>
                <a:effectLst>
                  <a:outerShdw blurRad="38100" dist="32000" dir="5400000" algn="tl">
                    <a:srgbClr val="000000">
                      <a:alpha val="30000"/>
                    </a:srgbClr>
                  </a:outerShdw>
                </a:effectLst>
              </a:rPr>
              <a:t>ANÁLISIS CRITICO GESTION DE SISTEMAS AMBIENTALES URBANOS</a:t>
            </a:r>
            <a:endParaRPr lang="es-CO" sz="2800" b="1"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3" name="2 Marcador de contenido"/>
          <p:cNvSpPr>
            <a:spLocks noGrp="1"/>
          </p:cNvSpPr>
          <p:nvPr>
            <p:ph idx="1"/>
          </p:nvPr>
        </p:nvSpPr>
        <p:spPr>
          <a:xfrm>
            <a:off x="714348" y="1903433"/>
            <a:ext cx="7467600" cy="4525963"/>
          </a:xfrm>
        </p:spPr>
        <p:txBody>
          <a:bodyPr>
            <a:normAutofit/>
          </a:bodyPr>
          <a:lstStyle/>
          <a:p>
            <a:pPr algn="just"/>
            <a:r>
              <a:rPr lang="es-CO" sz="2200" dirty="0" smtClean="0"/>
              <a:t>Los conceptos definidos en el diagnostico urbano del municipio de santuario, son coherentes y contemplan todo un compendio de herramientas que son útiles para la elaboración de una propuesta de gestión ambiental urbana, lo cual, a la hora de la realización de la propuesta pareciera que no hubieran tenido en cuenta toda esta información, ya que solo la centran en el mejoramiento de la calidad del servicio de acueducto y alcantarillado, sin abordar temas urbanos importantes como el espacio publico, los equipamientos colectivos, el componente vial entre otros.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71604" y="214290"/>
            <a:ext cx="5715040" cy="1285884"/>
          </a:xfrm>
          <a:ln/>
          <a:effectLst>
            <a:glow rad="101600">
              <a:schemeClr val="accent1">
                <a:satMod val="175000"/>
                <a:alpha val="40000"/>
              </a:schemeClr>
            </a:glow>
          </a:effectLst>
        </p:spPr>
        <p:style>
          <a:lnRef idx="0">
            <a:schemeClr val="accent1"/>
          </a:lnRef>
          <a:fillRef idx="3">
            <a:schemeClr val="accent1"/>
          </a:fillRef>
          <a:effectRef idx="3">
            <a:schemeClr val="accent1"/>
          </a:effectRef>
          <a:fontRef idx="minor">
            <a:schemeClr val="lt1"/>
          </a:fontRef>
        </p:style>
        <p:txBody>
          <a:bodyPr>
            <a:noAutofit/>
          </a:bodyPr>
          <a:lstStyle/>
          <a:p>
            <a:pPr algn="ctr"/>
            <a:r>
              <a:rPr lang="es-CO" sz="2800" b="1" dirty="0" smtClean="0">
                <a:ln w="10160">
                  <a:solidFill>
                    <a:schemeClr val="accent1"/>
                  </a:solidFill>
                  <a:prstDash val="solid"/>
                </a:ln>
                <a:solidFill>
                  <a:srgbClr val="FFFFFF"/>
                </a:solidFill>
                <a:effectLst>
                  <a:outerShdw blurRad="38100" dist="32000" dir="5400000" algn="tl">
                    <a:srgbClr val="000000">
                      <a:alpha val="30000"/>
                    </a:srgbClr>
                  </a:outerShdw>
                </a:effectLst>
              </a:rPr>
              <a:t>ANÁLISIS CRITICO GESTION DE SISTEMAS AMBIENTALES URBANOS</a:t>
            </a:r>
            <a:endParaRPr lang="es-CO" sz="2800" b="1"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3" name="2 Marcador de contenido"/>
          <p:cNvSpPr>
            <a:spLocks noGrp="1"/>
          </p:cNvSpPr>
          <p:nvPr>
            <p:ph idx="1"/>
          </p:nvPr>
        </p:nvSpPr>
        <p:spPr>
          <a:xfrm>
            <a:off x="714348" y="2332061"/>
            <a:ext cx="7467600" cy="4525963"/>
          </a:xfrm>
        </p:spPr>
        <p:txBody>
          <a:bodyPr>
            <a:normAutofit/>
          </a:bodyPr>
          <a:lstStyle/>
          <a:p>
            <a:pPr algn="just"/>
            <a:r>
              <a:rPr lang="es-CO" sz="2400" dirty="0" smtClean="0"/>
              <a:t>Se debió haber tenido en cuenta un mayor numero de lineamientos, estrategias o directrices para fundamentar de mejor manera la propuesta, por ejemplo los  planes de ordenamiento y manejo de cuencas hidrográficas POMCH, fundamentales para la gestión integral del recurso hídrico y el ordenamiento ambiental del territorio.  </a:t>
            </a:r>
            <a:endParaRPr lang="es-CO" sz="2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71604" y="214290"/>
            <a:ext cx="5715040" cy="1285884"/>
          </a:xfrm>
          <a:ln/>
          <a:effectLst>
            <a:glow rad="101600">
              <a:schemeClr val="accent1">
                <a:satMod val="175000"/>
                <a:alpha val="40000"/>
              </a:schemeClr>
            </a:glow>
          </a:effectLst>
        </p:spPr>
        <p:style>
          <a:lnRef idx="0">
            <a:schemeClr val="accent1"/>
          </a:lnRef>
          <a:fillRef idx="3">
            <a:schemeClr val="accent1"/>
          </a:fillRef>
          <a:effectRef idx="3">
            <a:schemeClr val="accent1"/>
          </a:effectRef>
          <a:fontRef idx="minor">
            <a:schemeClr val="lt1"/>
          </a:fontRef>
        </p:style>
        <p:txBody>
          <a:bodyPr>
            <a:noAutofit/>
          </a:bodyPr>
          <a:lstStyle/>
          <a:p>
            <a:pPr algn="ctr"/>
            <a:r>
              <a:rPr lang="es-CO" sz="2800" b="1" dirty="0" smtClean="0">
                <a:ln w="10160">
                  <a:solidFill>
                    <a:schemeClr val="accent1"/>
                  </a:solidFill>
                  <a:prstDash val="solid"/>
                </a:ln>
                <a:solidFill>
                  <a:srgbClr val="FFFFFF"/>
                </a:solidFill>
                <a:effectLst>
                  <a:outerShdw blurRad="38100" dist="32000" dir="5400000" algn="tl">
                    <a:srgbClr val="000000">
                      <a:alpha val="30000"/>
                    </a:srgbClr>
                  </a:outerShdw>
                </a:effectLst>
              </a:rPr>
              <a:t>ANÁLISIS CRITICO GESTION DE SISTEMAS AMBIENTALES URBANOS</a:t>
            </a:r>
            <a:endParaRPr lang="es-CO" sz="2800" b="1"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3" name="2 Marcador de contenido"/>
          <p:cNvSpPr>
            <a:spLocks noGrp="1"/>
          </p:cNvSpPr>
          <p:nvPr>
            <p:ph idx="1"/>
          </p:nvPr>
        </p:nvSpPr>
        <p:spPr>
          <a:xfrm>
            <a:off x="714348" y="2332061"/>
            <a:ext cx="7467600" cy="3025765"/>
          </a:xfrm>
        </p:spPr>
        <p:txBody>
          <a:bodyPr>
            <a:normAutofit/>
          </a:bodyPr>
          <a:lstStyle/>
          <a:p>
            <a:pPr algn="just"/>
            <a:r>
              <a:rPr lang="es-CO" sz="2400" dirty="0" smtClean="0"/>
              <a:t>En conclusión, la propuesta de los estudiantes del semestre pasado en cuanto al componente urbano mas que una propuesta es uno de los propósitos del EOT, “implementar el plan maestro de acueducto y alcantarillado” lo cual a nuestro parecer no cumple con los objetivos del trabajo realizado.</a:t>
            </a:r>
            <a:endParaRPr lang="es-CO" sz="2400" dirty="0"/>
          </a:p>
        </p:txBody>
      </p:sp>
      <p:sp>
        <p:nvSpPr>
          <p:cNvPr id="4" name="3 Sol">
            <a:hlinkClick r:id="rId2" action="ppaction://hlinksldjump"/>
          </p:cNvPr>
          <p:cNvSpPr/>
          <p:nvPr/>
        </p:nvSpPr>
        <p:spPr>
          <a:xfrm>
            <a:off x="8286776" y="6000768"/>
            <a:ext cx="500066" cy="500066"/>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5556734" y="2357431"/>
            <a:ext cx="3053866" cy="3643338"/>
          </a:xfrm>
        </p:spPr>
        <p:txBody>
          <a:bodyPr>
            <a:noAutofit/>
          </a:bodyPr>
          <a:lstStyle/>
          <a:p>
            <a:pPr algn="just">
              <a:buFont typeface="Courier New" pitchFamily="49" charset="0"/>
              <a:buChar char="o"/>
            </a:pPr>
            <a:r>
              <a:rPr lang="es-CO" dirty="0" smtClean="0"/>
              <a:t>  </a:t>
            </a:r>
            <a:r>
              <a:rPr lang="es-CO" sz="1800" dirty="0" smtClean="0"/>
              <a:t>La gestión ambiental es un proceso interdisciplinario  mediante el cual se establecen lineamientos, acciones, planes, programas y proyectos en pro del ambiente, entendiendo este como la ocupación humana del territorio, en el cual se dan diversas dinámicas sociales, culturales y económicas.</a:t>
            </a:r>
          </a:p>
          <a:p>
            <a:endParaRPr lang="es-CO" dirty="0"/>
          </a:p>
        </p:txBody>
      </p:sp>
      <p:sp>
        <p:nvSpPr>
          <p:cNvPr id="1035" name="Oval 11"/>
          <p:cNvSpPr>
            <a:spLocks noChangeArrowheads="1"/>
          </p:cNvSpPr>
          <p:nvPr/>
        </p:nvSpPr>
        <p:spPr bwMode="auto">
          <a:xfrm>
            <a:off x="2479548" y="1071546"/>
            <a:ext cx="1244994" cy="1534784"/>
          </a:xfrm>
          <a:prstGeom prst="ellipse">
            <a:avLst/>
          </a:prstGeom>
          <a:gradFill rotWithShape="0">
            <a:gsLst>
              <a:gs pos="0">
                <a:srgbClr val="FABF8F"/>
              </a:gs>
              <a:gs pos="50000">
                <a:srgbClr val="F79646"/>
              </a:gs>
              <a:gs pos="100000">
                <a:srgbClr val="FABF8F"/>
              </a:gs>
            </a:gsLst>
            <a:lin ang="5400000" scaled="1"/>
          </a:gradFill>
          <a:ln w="12700">
            <a:solidFill>
              <a:srgbClr val="F79646"/>
            </a:solidFill>
            <a:round/>
            <a:headEnd/>
            <a:tailEnd/>
          </a:ln>
          <a:effectLst>
            <a:glow rad="228600">
              <a:schemeClr val="accent5">
                <a:satMod val="175000"/>
                <a:alpha val="40000"/>
              </a:schemeClr>
            </a:glow>
            <a:outerShdw dist="28398" dir="3806097" algn="ctr" rotWithShape="0">
              <a:srgbClr val="974706"/>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s-CO" sz="7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s-CO" sz="1200" b="1" i="0" u="none" strike="noStrike" cap="none" normalizeH="0" baseline="0" dirty="0" smtClean="0">
                <a:ln>
                  <a:noFill/>
                </a:ln>
                <a:solidFill>
                  <a:srgbClr val="FFFFFF"/>
                </a:solidFill>
                <a:effectLst/>
                <a:latin typeface="Calibri" pitchFamily="34" charset="0"/>
                <a:cs typeface="Arial" pitchFamily="34" charset="0"/>
              </a:rPr>
              <a:t>SISTEMA</a:t>
            </a:r>
            <a:r>
              <a:rPr kumimoji="0" lang="es-CO" sz="1200" b="1" i="0" u="none" strike="noStrike" cap="none" normalizeH="0" dirty="0" smtClean="0">
                <a:ln>
                  <a:noFill/>
                </a:ln>
                <a:solidFill>
                  <a:srgbClr val="FFFFFF"/>
                </a:solidFill>
                <a:effectLst/>
                <a:latin typeface="Calibri" pitchFamily="34" charset="0"/>
                <a:cs typeface="Arial" pitchFamily="34" charset="0"/>
              </a:rPr>
              <a:t> </a:t>
            </a:r>
            <a:r>
              <a:rPr kumimoji="0" lang="es-CO" sz="1200" b="1" i="0" u="none" strike="noStrike" cap="none" normalizeH="0" baseline="0" dirty="0" smtClean="0">
                <a:ln>
                  <a:noFill/>
                </a:ln>
                <a:solidFill>
                  <a:srgbClr val="FFFFFF"/>
                </a:solidFill>
                <a:effectLst/>
                <a:latin typeface="Calibri" pitchFamily="34" charset="0"/>
                <a:cs typeface="Arial" pitchFamily="34" charset="0"/>
              </a:rPr>
              <a:t>NATURAL</a:t>
            </a:r>
            <a:endParaRPr kumimoji="0" lang="es-CO"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6" name="Oval 12"/>
          <p:cNvSpPr>
            <a:spLocks noChangeArrowheads="1"/>
          </p:cNvSpPr>
          <p:nvPr/>
        </p:nvSpPr>
        <p:spPr bwMode="auto">
          <a:xfrm>
            <a:off x="3684196" y="3212888"/>
            <a:ext cx="1244994" cy="1534784"/>
          </a:xfrm>
          <a:prstGeom prst="ellipse">
            <a:avLst/>
          </a:prstGeom>
          <a:gradFill rotWithShape="0">
            <a:gsLst>
              <a:gs pos="0">
                <a:srgbClr val="FABF8F"/>
              </a:gs>
              <a:gs pos="50000">
                <a:srgbClr val="F79646"/>
              </a:gs>
              <a:gs pos="100000">
                <a:srgbClr val="FABF8F"/>
              </a:gs>
            </a:gsLst>
            <a:lin ang="5400000" scaled="1"/>
          </a:gradFill>
          <a:ln w="12700">
            <a:solidFill>
              <a:srgbClr val="F79646"/>
            </a:solidFill>
            <a:round/>
            <a:headEnd/>
            <a:tailEnd/>
          </a:ln>
          <a:effectLst>
            <a:glow rad="228600">
              <a:schemeClr val="accent5">
                <a:satMod val="175000"/>
                <a:alpha val="40000"/>
              </a:schemeClr>
            </a:glow>
            <a:outerShdw dist="28398" dir="3806097" algn="ctr" rotWithShape="0">
              <a:srgbClr val="974706"/>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s-CO"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s-CO" sz="1400" b="1" i="0" u="none" strike="noStrike" cap="none" normalizeH="0" baseline="0" dirty="0" smtClean="0">
                <a:ln>
                  <a:noFill/>
                </a:ln>
                <a:solidFill>
                  <a:srgbClr val="FFFFFF"/>
                </a:solidFill>
                <a:effectLst/>
                <a:latin typeface="Calibri" pitchFamily="34" charset="0"/>
                <a:cs typeface="Arial" pitchFamily="34" charset="0"/>
              </a:rPr>
              <a:t>SISTEMA SOCIAL</a:t>
            </a:r>
            <a:endParaRPr kumimoji="0" lang="es-CO"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7" name="Oval 13"/>
          <p:cNvSpPr>
            <a:spLocks noChangeArrowheads="1"/>
          </p:cNvSpPr>
          <p:nvPr/>
        </p:nvSpPr>
        <p:spPr bwMode="auto">
          <a:xfrm>
            <a:off x="1285852" y="3230343"/>
            <a:ext cx="1244994" cy="1534784"/>
          </a:xfrm>
          <a:prstGeom prst="ellipse">
            <a:avLst/>
          </a:prstGeom>
          <a:gradFill rotWithShape="0">
            <a:gsLst>
              <a:gs pos="0">
                <a:srgbClr val="FABF8F"/>
              </a:gs>
              <a:gs pos="50000">
                <a:srgbClr val="F79646"/>
              </a:gs>
              <a:gs pos="100000">
                <a:srgbClr val="FABF8F"/>
              </a:gs>
            </a:gsLst>
            <a:lin ang="5400000" scaled="1"/>
          </a:gradFill>
          <a:ln w="12700">
            <a:solidFill>
              <a:srgbClr val="F79646"/>
            </a:solidFill>
            <a:round/>
            <a:headEnd/>
            <a:tailEnd/>
          </a:ln>
          <a:effectLst>
            <a:glow rad="228600">
              <a:schemeClr val="accent5">
                <a:satMod val="175000"/>
                <a:alpha val="40000"/>
              </a:schemeClr>
            </a:glow>
            <a:outerShdw dist="28398" dir="3806097" algn="ctr" rotWithShape="0">
              <a:srgbClr val="974706"/>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s-CO" sz="8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s-CO" sz="1400" b="1" i="0" u="none" strike="noStrike" cap="none" normalizeH="0" baseline="0" dirty="0" smtClean="0">
                <a:ln>
                  <a:noFill/>
                </a:ln>
                <a:solidFill>
                  <a:srgbClr val="FFFFFF"/>
                </a:solidFill>
                <a:effectLst/>
                <a:latin typeface="Calibri" pitchFamily="34" charset="0"/>
                <a:cs typeface="Arial" pitchFamily="34" charset="0"/>
              </a:rPr>
              <a:t>SISTEMA FISICO</a:t>
            </a:r>
            <a:endParaRPr kumimoji="0" lang="es-CO"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8" name="AutoShape 14"/>
          <p:cNvSpPr>
            <a:spLocks noChangeArrowheads="1"/>
          </p:cNvSpPr>
          <p:nvPr/>
        </p:nvSpPr>
        <p:spPr bwMode="auto">
          <a:xfrm>
            <a:off x="2247264" y="2168711"/>
            <a:ext cx="1725701" cy="1837128"/>
          </a:xfrm>
          <a:prstGeom prst="triangle">
            <a:avLst>
              <a:gd name="adj" fmla="val 50000"/>
            </a:avLst>
          </a:prstGeom>
          <a:gradFill rotWithShape="0">
            <a:gsLst>
              <a:gs pos="0">
                <a:srgbClr val="95B3D7"/>
              </a:gs>
              <a:gs pos="50000">
                <a:srgbClr val="4F81BD"/>
              </a:gs>
              <a:gs pos="100000">
                <a:srgbClr val="95B3D7"/>
              </a:gs>
            </a:gsLst>
            <a:lin ang="5400000" scaled="1"/>
          </a:gradFill>
          <a:ln w="12700">
            <a:miter lim="800000"/>
            <a:headEnd/>
            <a:tailEnd/>
          </a:ln>
          <a:effectLst>
            <a:glow rad="228600">
              <a:schemeClr val="accent1">
                <a:satMod val="175000"/>
                <a:alpha val="40000"/>
              </a:schemeClr>
            </a:glow>
          </a:effectLst>
          <a:scene3d>
            <a:camera prst="legacyPerspectiveBottom"/>
            <a:lightRig rig="legacyFlat3" dir="t"/>
          </a:scene3d>
          <a:sp3d extrusionH="887400" prstMaterial="legacyMatte">
            <a:bevelT w="13500" h="13500" prst="angle"/>
            <a:bevelB w="13500" h="13500" prst="angle"/>
            <a:extrusionClr>
              <a:srgbClr val="95B3D7"/>
            </a:extrusionClr>
          </a:sp3d>
        </p:spPr>
        <p:txBody>
          <a:bodyPr vert="horz" wrap="square" lIns="91440" tIns="45720" rIns="91440" bIns="45720" numCol="1" anchor="t" anchorCtr="0" compatLnSpc="1">
            <a:prstTxWarp prst="textNoShape">
              <a:avLst/>
            </a:prstTxWarp>
            <a:flatTx/>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s-CO" sz="600" b="1" i="0" u="none" strike="noStrike" cap="none" normalizeH="0" baseline="0" dirty="0" smtClean="0">
              <a:ln>
                <a:noFill/>
              </a:ln>
              <a:solidFill>
                <a:srgbClr val="FFFFFF"/>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s-CO" sz="1200" b="1" i="0" u="none" strike="noStrike" cap="none" normalizeH="0" baseline="0" dirty="0" smtClean="0">
                <a:ln>
                  <a:noFill/>
                </a:ln>
                <a:solidFill>
                  <a:srgbClr val="FFFFFF"/>
                </a:solidFill>
                <a:effectLst/>
                <a:latin typeface="Calibri" pitchFamily="34" charset="0"/>
                <a:cs typeface="Arial" pitchFamily="34" charset="0"/>
              </a:rPr>
              <a:t>AMBIENTE</a:t>
            </a:r>
            <a:endParaRPr kumimoji="0" lang="es-CO"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9" name="AutoShape 15"/>
          <p:cNvSpPr>
            <a:spLocks noChangeArrowheads="1"/>
          </p:cNvSpPr>
          <p:nvPr/>
        </p:nvSpPr>
        <p:spPr bwMode="auto">
          <a:xfrm>
            <a:off x="2609811" y="4253948"/>
            <a:ext cx="1042106" cy="532374"/>
          </a:xfrm>
          <a:prstGeom prst="leftRightArrow">
            <a:avLst>
              <a:gd name="adj1" fmla="val 50000"/>
              <a:gd name="adj2" fmla="val 42342"/>
            </a:avLst>
          </a:prstGeom>
          <a:gradFill rotWithShape="0">
            <a:gsLst>
              <a:gs pos="0">
                <a:srgbClr val="B2A1C7"/>
              </a:gs>
              <a:gs pos="50000">
                <a:srgbClr val="8064A2"/>
              </a:gs>
              <a:gs pos="100000">
                <a:srgbClr val="B2A1C7"/>
              </a:gs>
            </a:gsLst>
            <a:lin ang="5400000" scaled="1"/>
          </a:gradFill>
          <a:ln w="12700">
            <a:solidFill>
              <a:srgbClr val="8064A2"/>
            </a:solidFill>
            <a:miter lim="800000"/>
            <a:headEnd/>
            <a:tailEnd/>
          </a:ln>
          <a:effectLst>
            <a:outerShdw dist="28398" dir="3806097" algn="ctr" rotWithShape="0">
              <a:srgbClr val="3F3151"/>
            </a:outerShdw>
          </a:effectLst>
        </p:spPr>
        <p:txBody>
          <a:bodyPr vert="horz" wrap="square" lIns="91440" tIns="45720" rIns="91440" bIns="45720" numCol="1" anchor="t" anchorCtr="0" compatLnSpc="1">
            <a:prstTxWarp prst="textNoShape">
              <a:avLst/>
            </a:prstTxWarp>
          </a:bodyPr>
          <a:lstStyle/>
          <a:p>
            <a:endParaRPr lang="es-CO"/>
          </a:p>
        </p:txBody>
      </p:sp>
      <p:sp>
        <p:nvSpPr>
          <p:cNvPr id="1040" name="AutoShape 16"/>
          <p:cNvSpPr>
            <a:spLocks noChangeArrowheads="1"/>
          </p:cNvSpPr>
          <p:nvPr/>
        </p:nvSpPr>
        <p:spPr bwMode="auto">
          <a:xfrm rot="3059052">
            <a:off x="3457838" y="2408838"/>
            <a:ext cx="1127088" cy="492234"/>
          </a:xfrm>
          <a:prstGeom prst="leftRightArrow">
            <a:avLst>
              <a:gd name="adj1" fmla="val 50000"/>
              <a:gd name="adj2" fmla="val 42342"/>
            </a:avLst>
          </a:prstGeom>
          <a:gradFill rotWithShape="0">
            <a:gsLst>
              <a:gs pos="0">
                <a:srgbClr val="B2A1C7"/>
              </a:gs>
              <a:gs pos="50000">
                <a:srgbClr val="8064A2"/>
              </a:gs>
              <a:gs pos="100000">
                <a:srgbClr val="B2A1C7"/>
              </a:gs>
            </a:gsLst>
            <a:lin ang="5400000" scaled="1"/>
          </a:gradFill>
          <a:ln w="12700">
            <a:solidFill>
              <a:srgbClr val="8064A2"/>
            </a:solidFill>
            <a:miter lim="800000"/>
            <a:headEnd/>
            <a:tailEnd/>
          </a:ln>
          <a:effectLst>
            <a:outerShdw dist="28398" dir="3806097" algn="ctr" rotWithShape="0">
              <a:srgbClr val="3F3151"/>
            </a:outerShdw>
          </a:effectLst>
        </p:spPr>
        <p:txBody>
          <a:bodyPr vert="horz" wrap="square" lIns="91440" tIns="45720" rIns="91440" bIns="45720" numCol="1" anchor="t" anchorCtr="0" compatLnSpc="1">
            <a:prstTxWarp prst="textNoShape">
              <a:avLst/>
            </a:prstTxWarp>
          </a:bodyPr>
          <a:lstStyle/>
          <a:p>
            <a:endParaRPr lang="es-CO"/>
          </a:p>
        </p:txBody>
      </p:sp>
      <p:sp>
        <p:nvSpPr>
          <p:cNvPr id="1041" name="AutoShape 17"/>
          <p:cNvSpPr>
            <a:spLocks noChangeArrowheads="1"/>
          </p:cNvSpPr>
          <p:nvPr/>
        </p:nvSpPr>
        <p:spPr bwMode="auto">
          <a:xfrm rot="18294916">
            <a:off x="1663547" y="2433773"/>
            <a:ext cx="1127088" cy="492234"/>
          </a:xfrm>
          <a:prstGeom prst="leftRightArrow">
            <a:avLst>
              <a:gd name="adj1" fmla="val 50000"/>
              <a:gd name="adj2" fmla="val 42342"/>
            </a:avLst>
          </a:prstGeom>
          <a:gradFill rotWithShape="0">
            <a:gsLst>
              <a:gs pos="0">
                <a:srgbClr val="B2A1C7"/>
              </a:gs>
              <a:gs pos="50000">
                <a:srgbClr val="8064A2"/>
              </a:gs>
              <a:gs pos="100000">
                <a:srgbClr val="B2A1C7"/>
              </a:gs>
            </a:gsLst>
            <a:lin ang="5400000" scaled="1"/>
          </a:gradFill>
          <a:ln w="12700">
            <a:solidFill>
              <a:srgbClr val="8064A2"/>
            </a:solidFill>
            <a:miter lim="800000"/>
            <a:headEnd/>
            <a:tailEnd/>
          </a:ln>
          <a:effectLst>
            <a:outerShdw dist="28398" dir="3806097" algn="ctr" rotWithShape="0">
              <a:srgbClr val="3F3151"/>
            </a:outerShdw>
          </a:effectLst>
        </p:spPr>
        <p:txBody>
          <a:bodyPr vert="horz" wrap="square" lIns="91440" tIns="45720" rIns="91440" bIns="45720" numCol="1" anchor="t" anchorCtr="0" compatLnSpc="1">
            <a:prstTxWarp prst="textNoShape">
              <a:avLst/>
            </a:prstTxWarp>
          </a:bodyPr>
          <a:lstStyle/>
          <a:p>
            <a:endParaRPr lang="es-CO"/>
          </a:p>
        </p:txBody>
      </p:sp>
      <p:sp>
        <p:nvSpPr>
          <p:cNvPr id="21" name="1 Título"/>
          <p:cNvSpPr>
            <a:spLocks noGrp="1"/>
          </p:cNvSpPr>
          <p:nvPr>
            <p:ph type="title"/>
          </p:nvPr>
        </p:nvSpPr>
        <p:spPr>
          <a:xfrm>
            <a:off x="5429256" y="928670"/>
            <a:ext cx="3429024" cy="928694"/>
          </a:xfrm>
          <a:ln>
            <a:solidFill>
              <a:schemeClr val="tx1"/>
            </a:solidFill>
          </a:ln>
          <a:effectLst>
            <a:glow rad="101600">
              <a:schemeClr val="accent1">
                <a:satMod val="175000"/>
                <a:alpha val="40000"/>
              </a:schemeClr>
            </a:glow>
          </a:effectLst>
        </p:spPr>
        <p:txBody>
          <a:bodyPr>
            <a:noAutofit/>
          </a:bodyPr>
          <a:lstStyle/>
          <a:p>
            <a:pPr algn="ctr"/>
            <a:r>
              <a:rPr lang="es-CO" sz="2800" dirty="0" smtClean="0">
                <a:effectLst>
                  <a:glow rad="63500">
                    <a:schemeClr val="accent1">
                      <a:satMod val="175000"/>
                      <a:alpha val="40000"/>
                    </a:schemeClr>
                  </a:glow>
                  <a:outerShdw blurRad="50800" dist="38100" dir="5400000" algn="t" rotWithShape="0">
                    <a:prstClr val="black">
                      <a:alpha val="50000"/>
                    </a:prstClr>
                  </a:outerShdw>
                </a:effectLst>
              </a:rPr>
              <a:t>CONCEPTO DE GESTION AMBIENTAL</a:t>
            </a:r>
            <a:endParaRPr lang="es-CO" sz="2800" dirty="0">
              <a:effectLst>
                <a:glow rad="63500">
                  <a:schemeClr val="accent1">
                    <a:satMod val="175000"/>
                    <a:alpha val="40000"/>
                  </a:schemeClr>
                </a:glow>
                <a:outerShdw blurRad="50800" dist="38100" dir="5400000" algn="t" rotWithShape="0">
                  <a:prstClr val="black">
                    <a:alpha val="50000"/>
                  </a:prst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38"/>
                                        </p:tgtEl>
                                        <p:attrNameLst>
                                          <p:attrName>style.visibility</p:attrName>
                                        </p:attrNameLst>
                                      </p:cBhvr>
                                      <p:to>
                                        <p:strVal val="visible"/>
                                      </p:to>
                                    </p:set>
                                    <p:anim calcmode="lin" valueType="num">
                                      <p:cBhvr additive="base">
                                        <p:cTn id="13" dur="500" fill="hold"/>
                                        <p:tgtEl>
                                          <p:spTgt spid="1038"/>
                                        </p:tgtEl>
                                        <p:attrNameLst>
                                          <p:attrName>ppt_x</p:attrName>
                                        </p:attrNameLst>
                                      </p:cBhvr>
                                      <p:tavLst>
                                        <p:tav tm="0">
                                          <p:val>
                                            <p:strVal val="#ppt_x"/>
                                          </p:val>
                                        </p:tav>
                                        <p:tav tm="100000">
                                          <p:val>
                                            <p:strVal val="#ppt_x"/>
                                          </p:val>
                                        </p:tav>
                                      </p:tavLst>
                                    </p:anim>
                                    <p:anim calcmode="lin" valueType="num">
                                      <p:cBhvr additive="base">
                                        <p:cTn id="14" dur="500" fill="hold"/>
                                        <p:tgtEl>
                                          <p:spTgt spid="103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40"/>
                                        </p:tgtEl>
                                        <p:attrNameLst>
                                          <p:attrName>style.visibility</p:attrName>
                                        </p:attrNameLst>
                                      </p:cBhvr>
                                      <p:to>
                                        <p:strVal val="visible"/>
                                      </p:to>
                                    </p:set>
                                    <p:anim calcmode="lin" valueType="num">
                                      <p:cBhvr additive="base">
                                        <p:cTn id="31" dur="500" fill="hold"/>
                                        <p:tgtEl>
                                          <p:spTgt spid="1040"/>
                                        </p:tgtEl>
                                        <p:attrNameLst>
                                          <p:attrName>ppt_x</p:attrName>
                                        </p:attrNameLst>
                                      </p:cBhvr>
                                      <p:tavLst>
                                        <p:tav tm="0">
                                          <p:val>
                                            <p:strVal val="#ppt_x"/>
                                          </p:val>
                                        </p:tav>
                                        <p:tav tm="100000">
                                          <p:val>
                                            <p:strVal val="#ppt_x"/>
                                          </p:val>
                                        </p:tav>
                                      </p:tavLst>
                                    </p:anim>
                                    <p:anim calcmode="lin" valueType="num">
                                      <p:cBhvr additive="base">
                                        <p:cTn id="32" dur="500" fill="hold"/>
                                        <p:tgtEl>
                                          <p:spTgt spid="104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41"/>
                                        </p:tgtEl>
                                        <p:attrNameLst>
                                          <p:attrName>style.visibility</p:attrName>
                                        </p:attrNameLst>
                                      </p:cBhvr>
                                      <p:to>
                                        <p:strVal val="visible"/>
                                      </p:to>
                                    </p:set>
                                    <p:anim calcmode="lin" valueType="num">
                                      <p:cBhvr additive="base">
                                        <p:cTn id="37" dur="500" fill="hold"/>
                                        <p:tgtEl>
                                          <p:spTgt spid="1041"/>
                                        </p:tgtEl>
                                        <p:attrNameLst>
                                          <p:attrName>ppt_x</p:attrName>
                                        </p:attrNameLst>
                                      </p:cBhvr>
                                      <p:tavLst>
                                        <p:tav tm="0">
                                          <p:val>
                                            <p:strVal val="#ppt_x"/>
                                          </p:val>
                                        </p:tav>
                                        <p:tav tm="100000">
                                          <p:val>
                                            <p:strVal val="#ppt_x"/>
                                          </p:val>
                                        </p:tav>
                                      </p:tavLst>
                                    </p:anim>
                                    <p:anim calcmode="lin" valueType="num">
                                      <p:cBhvr additive="base">
                                        <p:cTn id="38" dur="500" fill="hold"/>
                                        <p:tgtEl>
                                          <p:spTgt spid="104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39"/>
                                        </p:tgtEl>
                                        <p:attrNameLst>
                                          <p:attrName>style.visibility</p:attrName>
                                        </p:attrNameLst>
                                      </p:cBhvr>
                                      <p:to>
                                        <p:strVal val="visible"/>
                                      </p:to>
                                    </p:set>
                                    <p:anim calcmode="lin" valueType="num">
                                      <p:cBhvr additive="base">
                                        <p:cTn id="43" dur="500" fill="hold"/>
                                        <p:tgtEl>
                                          <p:spTgt spid="1039"/>
                                        </p:tgtEl>
                                        <p:attrNameLst>
                                          <p:attrName>ppt_x</p:attrName>
                                        </p:attrNameLst>
                                      </p:cBhvr>
                                      <p:tavLst>
                                        <p:tav tm="0">
                                          <p:val>
                                            <p:strVal val="#ppt_x"/>
                                          </p:val>
                                        </p:tav>
                                        <p:tav tm="100000">
                                          <p:val>
                                            <p:strVal val="#ppt_x"/>
                                          </p:val>
                                        </p:tav>
                                      </p:tavLst>
                                    </p:anim>
                                    <p:anim calcmode="lin" valueType="num">
                                      <p:cBhvr additive="base">
                                        <p:cTn id="44" dur="500" fill="hold"/>
                                        <p:tgtEl>
                                          <p:spTgt spid="10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1035" grpId="0" animBg="1"/>
      <p:bldP spid="1036" grpId="0" animBg="1"/>
      <p:bldP spid="1037" grpId="0" animBg="1"/>
      <p:bldP spid="1038" grpId="0" animBg="1"/>
      <p:bldP spid="1039" grpId="0" animBg="1"/>
      <p:bldP spid="1040" grpId="0" animBg="1"/>
      <p:bldP spid="104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00208" y="274638"/>
            <a:ext cx="5614998" cy="1143000"/>
          </a:xfrm>
          <a:ln w="28575">
            <a:solidFill>
              <a:schemeClr val="tx1"/>
            </a:solidFill>
          </a:ln>
          <a:effectLst>
            <a:glow rad="101600">
              <a:schemeClr val="accent1">
                <a:satMod val="175000"/>
                <a:alpha val="40000"/>
              </a:schemeClr>
            </a:glow>
          </a:effectLst>
        </p:spPr>
        <p:txBody>
          <a:bodyPr/>
          <a:lstStyle/>
          <a:p>
            <a:r>
              <a:rPr lang="es-CO" b="1" dirty="0" smtClean="0">
                <a:ln w="10160">
                  <a:solidFill>
                    <a:schemeClr val="accent1"/>
                  </a:solidFill>
                  <a:prstDash val="solid"/>
                </a:ln>
                <a:solidFill>
                  <a:srgbClr val="FFFFFF"/>
                </a:solidFill>
                <a:effectLst>
                  <a:outerShdw blurRad="38100" dist="32000" dir="5400000" algn="tl">
                    <a:srgbClr val="000000">
                      <a:alpha val="30000"/>
                    </a:srgbClr>
                  </a:outerShdw>
                </a:effectLst>
              </a:rPr>
              <a:t>GESTION DEL RIESGO</a:t>
            </a:r>
            <a:endParaRPr lang="es-CO" b="1"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3" name="2 Marcador de contenido"/>
          <p:cNvSpPr>
            <a:spLocks noGrp="1"/>
          </p:cNvSpPr>
          <p:nvPr>
            <p:ph idx="1"/>
          </p:nvPr>
        </p:nvSpPr>
        <p:spPr>
          <a:xfrm>
            <a:off x="714348" y="1760557"/>
            <a:ext cx="7467600" cy="4525963"/>
          </a:xfrm>
        </p:spPr>
        <p:txBody>
          <a:bodyPr>
            <a:normAutofit lnSpcReduction="10000"/>
          </a:bodyPr>
          <a:lstStyle/>
          <a:p>
            <a:r>
              <a:rPr lang="es-CO" sz="2000" dirty="0" smtClean="0"/>
              <a:t>OBJETIVO GENERAL</a:t>
            </a:r>
          </a:p>
          <a:p>
            <a:pPr>
              <a:buNone/>
            </a:pPr>
            <a:r>
              <a:rPr lang="es-CO" sz="2000" dirty="0" smtClean="0"/>
              <a:t>      </a:t>
            </a:r>
            <a:r>
              <a:rPr lang="es-ES" sz="2000" dirty="0" smtClean="0"/>
              <a:t>Plantear  estrategias para la Gestión  Ambiental del Riesgo con énfasis en el recurso hídrico del municipio de Santuario. </a:t>
            </a:r>
            <a:endParaRPr lang="es-CO" sz="2000" dirty="0" smtClean="0"/>
          </a:p>
          <a:p>
            <a:endParaRPr lang="es-CO" sz="2000" dirty="0" smtClean="0"/>
          </a:p>
          <a:p>
            <a:r>
              <a:rPr lang="es-CO" sz="2000" dirty="0" smtClean="0"/>
              <a:t>OBJETIVOS ESPECÍFICOS</a:t>
            </a:r>
          </a:p>
          <a:p>
            <a:pPr lvl="1"/>
            <a:r>
              <a:rPr lang="es-ES" sz="1600" dirty="0" smtClean="0"/>
              <a:t>Elaborar un diagnóstico general del conocimiento del riesgo a partir de la revisión de la información secundaria. </a:t>
            </a:r>
            <a:endParaRPr lang="es-CO" sz="1600" dirty="0" smtClean="0"/>
          </a:p>
          <a:p>
            <a:pPr lvl="1"/>
            <a:r>
              <a:rPr lang="es-ES" sz="1600" dirty="0" smtClean="0"/>
              <a:t>Evaluar las alternativas viables para la prevención y mitigación del riesgo.</a:t>
            </a:r>
            <a:endParaRPr lang="es-CO" sz="1600" dirty="0" smtClean="0"/>
          </a:p>
          <a:p>
            <a:pPr lvl="1"/>
            <a:r>
              <a:rPr lang="es-ES" sz="1600" dirty="0" smtClean="0"/>
              <a:t>Formular una propuesta que involucre estrategias para la gestión del riesgo en el municipio de santuario.</a:t>
            </a:r>
            <a:endParaRPr lang="es-CO" sz="1600" dirty="0" smtClean="0"/>
          </a:p>
          <a:p>
            <a:pPr>
              <a:buNone/>
            </a:pPr>
            <a:endParaRPr lang="es-CO" sz="2000" dirty="0" smtClean="0"/>
          </a:p>
          <a:p>
            <a:r>
              <a:rPr lang="es-CO" sz="2000" dirty="0" smtClean="0"/>
              <a:t>ESTRATEGIAS</a:t>
            </a:r>
          </a:p>
          <a:p>
            <a:pPr lvl="1"/>
            <a:r>
              <a:rPr lang="es-ES" sz="1600" dirty="0" smtClean="0"/>
              <a:t>Conocimiento y monitoreo del riesgo.</a:t>
            </a:r>
            <a:endParaRPr lang="es-CO" sz="1600" dirty="0" smtClean="0"/>
          </a:p>
          <a:p>
            <a:pPr lvl="1"/>
            <a:r>
              <a:rPr lang="es-ES" sz="1600" dirty="0" smtClean="0"/>
              <a:t>Gestión correctiva y gestión prospectiva del riesgo  </a:t>
            </a:r>
            <a:endParaRPr lang="es-CO" sz="1600" dirty="0" smtClean="0"/>
          </a:p>
          <a:p>
            <a:pPr>
              <a:buNone/>
            </a:pPr>
            <a:endParaRPr lang="es-CO" sz="2000" dirty="0"/>
          </a:p>
        </p:txBody>
      </p:sp>
      <p:sp>
        <p:nvSpPr>
          <p:cNvPr id="4" name="3 Sol">
            <a:hlinkClick r:id="rId2" action="ppaction://hlinksldjump"/>
          </p:cNvPr>
          <p:cNvSpPr/>
          <p:nvPr/>
        </p:nvSpPr>
        <p:spPr>
          <a:xfrm>
            <a:off x="8215338" y="6143644"/>
            <a:ext cx="428628" cy="428628"/>
          </a:xfrm>
          <a:prstGeom prst="sun">
            <a:avLst/>
          </a:prstGeom>
          <a:effectLst>
            <a:glow rad="76200">
              <a:schemeClr val="accent1">
                <a:tint val="30000"/>
                <a:shade val="95000"/>
                <a:satMod val="300000"/>
                <a:alpha val="50000"/>
              </a:schemeClr>
            </a:glow>
            <a:reflection blurRad="6350" stA="50000" endA="300" endPos="55000" dir="5400000" sy="-100000" algn="bl" rotWithShape="0"/>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s-CO"/>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43084" y="274638"/>
            <a:ext cx="5472122" cy="1011222"/>
          </a:xfrm>
          <a:ln w="28575">
            <a:solidFill>
              <a:schemeClr val="tx1"/>
            </a:solidFill>
          </a:ln>
          <a:effectLst>
            <a:glow rad="101600">
              <a:schemeClr val="accent1">
                <a:satMod val="175000"/>
                <a:alpha val="40000"/>
              </a:schemeClr>
            </a:glow>
          </a:effectLst>
        </p:spPr>
        <p:txBody>
          <a:bodyPr>
            <a:noAutofit/>
          </a:bodyPr>
          <a:lstStyle/>
          <a:p>
            <a:pPr algn="ctr"/>
            <a:r>
              <a:rPr lang="es-CO" sz="3200" b="1" dirty="0" smtClean="0">
                <a:ln w="10160">
                  <a:solidFill>
                    <a:schemeClr val="accent1"/>
                  </a:solidFill>
                  <a:prstDash val="solid"/>
                </a:ln>
                <a:solidFill>
                  <a:srgbClr val="FFFFFF"/>
                </a:solidFill>
                <a:effectLst>
                  <a:outerShdw blurRad="38100" dist="32000" dir="5400000" algn="tl">
                    <a:srgbClr val="000000">
                      <a:alpha val="30000"/>
                    </a:srgbClr>
                  </a:outerShdw>
                </a:effectLst>
              </a:rPr>
              <a:t>GESTION DE SISTEMAS AMBIENTALES  RURALES</a:t>
            </a:r>
            <a:endParaRPr lang="es-CO" sz="3200" b="1"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3" name="2 Marcador de contenido"/>
          <p:cNvSpPr>
            <a:spLocks noGrp="1"/>
          </p:cNvSpPr>
          <p:nvPr>
            <p:ph idx="1"/>
          </p:nvPr>
        </p:nvSpPr>
        <p:spPr>
          <a:xfrm>
            <a:off x="714348" y="1643050"/>
            <a:ext cx="7467600" cy="4811715"/>
          </a:xfrm>
        </p:spPr>
        <p:txBody>
          <a:bodyPr>
            <a:normAutofit fontScale="92500" lnSpcReduction="20000"/>
          </a:bodyPr>
          <a:lstStyle/>
          <a:p>
            <a:r>
              <a:rPr lang="es-CO" sz="2000" dirty="0" smtClean="0"/>
              <a:t>OBJETIVO GENERAL</a:t>
            </a:r>
          </a:p>
          <a:p>
            <a:pPr algn="just">
              <a:buNone/>
            </a:pPr>
            <a:r>
              <a:rPr lang="es-ES" sz="2000" dirty="0" smtClean="0"/>
              <a:t>     Plantear  estrategias para la Gestión de Sistema Ambiental</a:t>
            </a:r>
            <a:r>
              <a:rPr lang="es-ES" sz="2000" b="1" dirty="0" smtClean="0"/>
              <a:t> </a:t>
            </a:r>
            <a:r>
              <a:rPr lang="es-ES" sz="2000" dirty="0" smtClean="0"/>
              <a:t>Rural con énfasis en el recurso hídrico del municipio de Santuario. </a:t>
            </a:r>
            <a:endParaRPr lang="es-CO" sz="2000" dirty="0" smtClean="0"/>
          </a:p>
          <a:p>
            <a:endParaRPr lang="es-CO" sz="2000" dirty="0" smtClean="0"/>
          </a:p>
          <a:p>
            <a:r>
              <a:rPr lang="es-CO" sz="2000" dirty="0" smtClean="0"/>
              <a:t>OBJETIVOS ESPECÍFICOS</a:t>
            </a:r>
          </a:p>
          <a:p>
            <a:pPr lvl="1"/>
            <a:r>
              <a:rPr lang="es-ES" sz="1700" dirty="0" smtClean="0"/>
              <a:t>Elaborar un diagnóstico general del estado actual de la microcuenca Río  San Rafael a partir de la revisión de la información secundaria. </a:t>
            </a:r>
            <a:endParaRPr lang="es-CO" sz="1700" dirty="0" smtClean="0"/>
          </a:p>
          <a:p>
            <a:pPr lvl="1"/>
            <a:r>
              <a:rPr lang="es-ES" sz="1700" dirty="0" smtClean="0"/>
              <a:t>Evaluar las alternativas viables para la protección de la cuenca abastecedora.</a:t>
            </a:r>
            <a:endParaRPr lang="es-CO" sz="1700" dirty="0" smtClean="0"/>
          </a:p>
          <a:p>
            <a:pPr lvl="1"/>
            <a:r>
              <a:rPr lang="es-ES" sz="1700" dirty="0" smtClean="0"/>
              <a:t>Formular una propuesta que involucre estrategias que contribuyan al abastecimiento de agua potable a la zona urbana del municipio de santuario.</a:t>
            </a:r>
            <a:endParaRPr lang="es-CO" sz="1700" dirty="0" smtClean="0"/>
          </a:p>
          <a:p>
            <a:pPr>
              <a:buNone/>
            </a:pPr>
            <a:endParaRPr lang="es-CO" sz="1900" dirty="0" smtClean="0"/>
          </a:p>
          <a:p>
            <a:r>
              <a:rPr lang="es-CO" sz="2100" dirty="0" smtClean="0"/>
              <a:t>ESTRATEGIAS</a:t>
            </a:r>
          </a:p>
          <a:p>
            <a:pPr lvl="1"/>
            <a:r>
              <a:rPr lang="es-ES" sz="1700" dirty="0" smtClean="0"/>
              <a:t>Conocimiento del estado actual de la microcuenca Río  San Rafael. </a:t>
            </a:r>
          </a:p>
          <a:p>
            <a:pPr lvl="1"/>
            <a:r>
              <a:rPr lang="es-ES" sz="1700" dirty="0" smtClean="0"/>
              <a:t>Protección y conservación de las fuentes hídricas y zonas de manejo especial.</a:t>
            </a:r>
          </a:p>
          <a:p>
            <a:pPr lvl="1"/>
            <a:r>
              <a:rPr lang="es-ES" sz="1700" dirty="0" smtClean="0"/>
              <a:t>Uso eficiente y racional del agua</a:t>
            </a:r>
            <a:r>
              <a:rPr lang="es-ES" sz="1900" dirty="0" smtClean="0"/>
              <a:t>  </a:t>
            </a:r>
            <a:endParaRPr lang="es-CO" sz="1900" dirty="0" smtClean="0"/>
          </a:p>
          <a:p>
            <a:pPr>
              <a:buNone/>
            </a:pPr>
            <a:endParaRPr lang="es-CO" sz="2000" dirty="0"/>
          </a:p>
        </p:txBody>
      </p:sp>
      <p:sp>
        <p:nvSpPr>
          <p:cNvPr id="4" name="3 Sol">
            <a:hlinkClick r:id="rId2" action="ppaction://hlinksldjump"/>
          </p:cNvPr>
          <p:cNvSpPr/>
          <p:nvPr/>
        </p:nvSpPr>
        <p:spPr>
          <a:xfrm>
            <a:off x="8215338" y="6143644"/>
            <a:ext cx="428628" cy="428628"/>
          </a:xfrm>
          <a:prstGeom prst="sun">
            <a:avLst/>
          </a:prstGeom>
          <a:effectLst>
            <a:glow rad="76200">
              <a:schemeClr val="accent1">
                <a:tint val="30000"/>
                <a:shade val="95000"/>
                <a:satMod val="300000"/>
                <a:alpha val="50000"/>
              </a:schemeClr>
            </a:glow>
            <a:reflection blurRad="6350" stA="50000" endA="300" endPos="55000" dir="5400000" sy="-100000" algn="bl" rotWithShape="0"/>
          </a:effectLst>
          <a:scene3d>
            <a:camera prst="orthographicFront"/>
            <a:lightRig rig="harsh" dir="t">
              <a:rot lat="6000000" lon="6000000" rev="0"/>
            </a:lightRig>
          </a:scene3d>
          <a:sp3d contourW="10000" prstMaterial="metal">
            <a:bevelT w="20000" h="9000" prst="softRound"/>
            <a:contourClr>
              <a:schemeClr val="accent1">
                <a:shade val="30000"/>
                <a:satMod val="200000"/>
              </a:schemeClr>
            </a:contourClr>
          </a:sp3d>
        </p:spPr>
        <p:style>
          <a:lnRef idx="0">
            <a:schemeClr val="accent1"/>
          </a:lnRef>
          <a:fillRef idx="3">
            <a:schemeClr val="accent1"/>
          </a:fillRef>
          <a:effectRef idx="3">
            <a:schemeClr val="accent1"/>
          </a:effectRef>
          <a:fontRef idx="minor">
            <a:schemeClr val="lt1"/>
          </a:fontRef>
        </p:style>
        <p:txBody>
          <a:bodyPr rtlCol="0" anchor="ctr"/>
          <a:lstStyle/>
          <a:p>
            <a:pPr algn="ctr"/>
            <a:endParaRPr lang="es-CO"/>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43084" y="274638"/>
            <a:ext cx="5472122" cy="1011222"/>
          </a:xfrm>
          <a:ln w="28575">
            <a:solidFill>
              <a:schemeClr val="tx1"/>
            </a:solidFill>
          </a:ln>
          <a:effectLst>
            <a:glow rad="101600">
              <a:schemeClr val="accent1">
                <a:satMod val="175000"/>
                <a:alpha val="40000"/>
              </a:schemeClr>
            </a:glow>
          </a:effectLst>
        </p:spPr>
        <p:txBody>
          <a:bodyPr>
            <a:noAutofit/>
          </a:bodyPr>
          <a:lstStyle/>
          <a:p>
            <a:pPr algn="ctr"/>
            <a:r>
              <a:rPr lang="es-CO" sz="3200" b="1" dirty="0" smtClean="0">
                <a:ln w="10160">
                  <a:solidFill>
                    <a:schemeClr val="accent1"/>
                  </a:solidFill>
                  <a:prstDash val="solid"/>
                </a:ln>
                <a:solidFill>
                  <a:srgbClr val="FFFFFF"/>
                </a:solidFill>
                <a:effectLst>
                  <a:outerShdw blurRad="38100" dist="32000" dir="5400000" algn="tl">
                    <a:srgbClr val="000000">
                      <a:alpha val="30000"/>
                    </a:srgbClr>
                  </a:outerShdw>
                </a:effectLst>
              </a:rPr>
              <a:t>GESTION DE SISTEMAS AMBIENTALES  URBANOS</a:t>
            </a:r>
            <a:endParaRPr lang="es-CO" sz="3200" b="1"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3" name="2 Marcador de contenido"/>
          <p:cNvSpPr>
            <a:spLocks noGrp="1"/>
          </p:cNvSpPr>
          <p:nvPr>
            <p:ph idx="1"/>
          </p:nvPr>
        </p:nvSpPr>
        <p:spPr>
          <a:xfrm>
            <a:off x="714348" y="1643050"/>
            <a:ext cx="7467600" cy="4811715"/>
          </a:xfrm>
        </p:spPr>
        <p:txBody>
          <a:bodyPr>
            <a:normAutofit fontScale="92500" lnSpcReduction="20000"/>
          </a:bodyPr>
          <a:lstStyle/>
          <a:p>
            <a:r>
              <a:rPr lang="es-CO" sz="2200" dirty="0" smtClean="0"/>
              <a:t>OBJETIVO GENERAL</a:t>
            </a:r>
          </a:p>
          <a:p>
            <a:pPr algn="just">
              <a:buNone/>
            </a:pPr>
            <a:r>
              <a:rPr lang="es-ES" sz="2000" dirty="0" smtClean="0"/>
              <a:t>      </a:t>
            </a:r>
            <a:r>
              <a:rPr lang="es-ES" sz="1900" dirty="0" smtClean="0"/>
              <a:t>Plantear  estrategias para la Gestión de Sistemas Ambientales</a:t>
            </a:r>
            <a:r>
              <a:rPr lang="es-ES" sz="1900" b="1" dirty="0" smtClean="0"/>
              <a:t> </a:t>
            </a:r>
            <a:r>
              <a:rPr lang="es-ES" sz="1900" dirty="0" smtClean="0"/>
              <a:t>Urbanos con énfasis en el mejoramiento de  la infraestructura del Sistema de Acueducto y Alcantarillado en la zona urbana del municipio de Santuario. </a:t>
            </a:r>
            <a:endParaRPr lang="es-CO" sz="1900" dirty="0" smtClean="0"/>
          </a:p>
          <a:p>
            <a:endParaRPr lang="es-CO" sz="2000" dirty="0" smtClean="0"/>
          </a:p>
          <a:p>
            <a:r>
              <a:rPr lang="es-CO" sz="2000" dirty="0" smtClean="0"/>
              <a:t>OBJETIVOS ESPECÍFICOS</a:t>
            </a:r>
          </a:p>
          <a:p>
            <a:pPr lvl="1"/>
            <a:r>
              <a:rPr lang="es-ES" sz="1800" dirty="0" smtClean="0"/>
              <a:t>Adoptar el plan maestro de acueducto y alcantarillado para el municipio de santuario.</a:t>
            </a:r>
            <a:endParaRPr lang="es-CO" sz="1800" dirty="0" smtClean="0"/>
          </a:p>
          <a:p>
            <a:pPr lvl="1"/>
            <a:r>
              <a:rPr lang="es-ES" sz="1800" dirty="0" smtClean="0"/>
              <a:t>Realizar el seguimiento plan maestro de acueducto y alcantarillado en su fase de diseño y construcción. </a:t>
            </a:r>
            <a:endParaRPr lang="es-CO" sz="1800" dirty="0" smtClean="0"/>
          </a:p>
          <a:p>
            <a:pPr lvl="1"/>
            <a:r>
              <a:rPr lang="es-ES" sz="1800" dirty="0" smtClean="0"/>
              <a:t>Formular acciones para la operación y mantenimiento del sistema de acueducto y alcantarillado en la zona urbana del municipio de santuario.  </a:t>
            </a:r>
            <a:endParaRPr lang="es-CO" sz="1800" dirty="0" smtClean="0"/>
          </a:p>
          <a:p>
            <a:pPr>
              <a:buNone/>
            </a:pPr>
            <a:endParaRPr lang="es-CO" sz="1900" dirty="0" smtClean="0"/>
          </a:p>
          <a:p>
            <a:r>
              <a:rPr lang="es-CO" sz="2100" dirty="0" smtClean="0"/>
              <a:t>ESTRATEGIAS</a:t>
            </a:r>
          </a:p>
          <a:p>
            <a:pPr lvl="1" algn="just"/>
            <a:r>
              <a:rPr lang="es-ES" sz="1800" dirty="0" smtClean="0"/>
              <a:t>Dotar al casco urbano de una adecuada infraestructura de acueducto y alcantarillado que satisfaga las necesidades de la población.  </a:t>
            </a:r>
            <a:endParaRPr lang="es-CO" sz="1800" dirty="0" smtClean="0"/>
          </a:p>
          <a:p>
            <a:pPr>
              <a:buNone/>
            </a:pPr>
            <a:endParaRPr lang="es-CO" sz="2000" dirty="0"/>
          </a:p>
        </p:txBody>
      </p:sp>
      <p:sp>
        <p:nvSpPr>
          <p:cNvPr id="4" name="3 Sol">
            <a:hlinkClick r:id="rId2" action="ppaction://hlinksldjump"/>
          </p:cNvPr>
          <p:cNvSpPr/>
          <p:nvPr/>
        </p:nvSpPr>
        <p:spPr>
          <a:xfrm>
            <a:off x="8215338" y="6143644"/>
            <a:ext cx="428628" cy="428628"/>
          </a:xfrm>
          <a:prstGeom prst="sun">
            <a:avLst/>
          </a:prstGeom>
          <a:effectLst>
            <a:glow rad="76200">
              <a:schemeClr val="accent1">
                <a:tint val="30000"/>
                <a:shade val="95000"/>
                <a:satMod val="300000"/>
                <a:alpha val="50000"/>
              </a:schemeClr>
            </a:glow>
            <a:reflection blurRad="6350" stA="50000" endA="300" endPos="55000" dir="5400000" sy="-100000" algn="bl" rotWithShape="0"/>
          </a:effectLst>
          <a:scene3d>
            <a:camera prst="orthographicFront"/>
            <a:lightRig rig="harsh" dir="t">
              <a:rot lat="6000000" lon="6000000" rev="0"/>
            </a:lightRig>
          </a:scene3d>
          <a:sp3d contourW="10000" prstMaterial="metal">
            <a:bevelT w="20000" h="9000" prst="softRound"/>
            <a:contourClr>
              <a:schemeClr val="accent1">
                <a:shade val="30000"/>
                <a:satMod val="200000"/>
              </a:schemeClr>
            </a:contourClr>
          </a:sp3d>
        </p:spPr>
        <p:style>
          <a:lnRef idx="0">
            <a:schemeClr val="accent1"/>
          </a:lnRef>
          <a:fillRef idx="3">
            <a:schemeClr val="accent1"/>
          </a:fillRef>
          <a:effectRef idx="3">
            <a:schemeClr val="accent1"/>
          </a:effectRef>
          <a:fontRef idx="minor">
            <a:schemeClr val="lt1"/>
          </a:fontRef>
        </p:style>
        <p:txBody>
          <a:bodyPr rtlCol="0" anchor="ctr"/>
          <a:lstStyle/>
          <a:p>
            <a:pPr algn="ctr"/>
            <a:endParaRPr lang="es-CO"/>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14414" y="571480"/>
            <a:ext cx="6143668" cy="1428760"/>
          </a:xfrm>
          <a:ln>
            <a:solidFill>
              <a:schemeClr val="tx1"/>
            </a:solidFill>
          </a:ln>
          <a:effectLst>
            <a:glow rad="101600">
              <a:schemeClr val="accent1">
                <a:satMod val="175000"/>
                <a:alpha val="40000"/>
              </a:schemeClr>
            </a:glow>
          </a:effectLst>
        </p:spPr>
        <p:txBody>
          <a:bodyPr>
            <a:normAutofit fontScale="90000"/>
          </a:bodyPr>
          <a:lstStyle/>
          <a:p>
            <a:pPr algn="ctr"/>
            <a:r>
              <a:rPr lang="es-CO" dirty="0" smtClean="0">
                <a:effectLst>
                  <a:glow rad="63500">
                    <a:schemeClr val="accent1">
                      <a:satMod val="175000"/>
                      <a:alpha val="40000"/>
                    </a:schemeClr>
                  </a:glow>
                  <a:outerShdw blurRad="50800" dist="38100" dir="5400000" algn="t" rotWithShape="0">
                    <a:prstClr val="black">
                      <a:alpha val="50000"/>
                    </a:prstClr>
                  </a:outerShdw>
                </a:effectLst>
              </a:rPr>
              <a:t>CONCEPTO DE GESTION AMBIENTAL</a:t>
            </a:r>
            <a:endParaRPr lang="es-CO" dirty="0">
              <a:effectLst>
                <a:glow rad="63500">
                  <a:schemeClr val="accent1">
                    <a:satMod val="175000"/>
                    <a:alpha val="40000"/>
                  </a:schemeClr>
                </a:glow>
                <a:outerShdw blurRad="50800" dist="38100" dir="5400000" algn="t" rotWithShape="0">
                  <a:prstClr val="black">
                    <a:alpha val="50000"/>
                  </a:prstClr>
                </a:outerShdw>
              </a:effectLst>
            </a:endParaRPr>
          </a:p>
        </p:txBody>
      </p:sp>
      <p:sp>
        <p:nvSpPr>
          <p:cNvPr id="4" name="3 CuadroTexto"/>
          <p:cNvSpPr txBox="1"/>
          <p:nvPr/>
        </p:nvSpPr>
        <p:spPr>
          <a:xfrm>
            <a:off x="1142976" y="2571744"/>
            <a:ext cx="6357982" cy="2554545"/>
          </a:xfrm>
          <a:prstGeom prst="rect">
            <a:avLst/>
          </a:prstGeom>
          <a:noFill/>
        </p:spPr>
        <p:txBody>
          <a:bodyPr wrap="square" rtlCol="0">
            <a:spAutoFit/>
          </a:bodyPr>
          <a:lstStyle/>
          <a:p>
            <a:pPr algn="just">
              <a:buFont typeface="Courier New" pitchFamily="49" charset="0"/>
              <a:buChar char="o"/>
            </a:pPr>
            <a:r>
              <a:rPr lang="es-CO" sz="2000" dirty="0" smtClean="0">
                <a:solidFill>
                  <a:schemeClr val="tx2">
                    <a:lumMod val="75000"/>
                  </a:schemeClr>
                </a:solidFill>
              </a:rPr>
              <a:t> </a:t>
            </a:r>
            <a:r>
              <a:rPr lang="es-CO" sz="2000" dirty="0" smtClean="0"/>
              <a:t>Asimismo, la gestión ambiental debe apoyarse de instrumentos administrativos, financieros, económicos  y políticos, que en conjunto, bajo una adecuada integración, coordinación y control, conlleven a  un desarrollo sustentable, un buen crecimiento económico y  a la conservación del patrimonio natural para lograr el mejoramiento de la calidad de vida de las personas. </a:t>
            </a:r>
            <a:endParaRPr lang="es-CO"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35092" y="500042"/>
            <a:ext cx="7194428" cy="2000264"/>
          </a:xfrm>
          <a:ln w="28575">
            <a:solidFill>
              <a:schemeClr val="tx1"/>
            </a:solidFill>
          </a:ln>
          <a:effectLst>
            <a:glow rad="101600">
              <a:schemeClr val="accent1">
                <a:satMod val="175000"/>
                <a:alpha val="40000"/>
              </a:schemeClr>
            </a:glow>
          </a:effectLst>
        </p:spPr>
        <p:txBody>
          <a:bodyPr>
            <a:noAutofit/>
          </a:bodyPr>
          <a:lstStyle/>
          <a:p>
            <a:pPr algn="ctr"/>
            <a:r>
              <a:rPr lang="es-CO" sz="2800" dirty="0" smtClean="0">
                <a:effectLst>
                  <a:glow rad="101600">
                    <a:schemeClr val="accent1">
                      <a:satMod val="175000"/>
                      <a:alpha val="40000"/>
                    </a:schemeClr>
                  </a:glow>
                  <a:outerShdw blurRad="50800" dist="38100" dir="5400000" algn="t" rotWithShape="0">
                    <a:prstClr val="black">
                      <a:alpha val="50000"/>
                    </a:prstClr>
                  </a:outerShdw>
                </a:effectLst>
              </a:rPr>
              <a:t>Ejes estructurantes de la propuesta </a:t>
            </a:r>
            <a:br>
              <a:rPr lang="es-CO" sz="2800" dirty="0" smtClean="0">
                <a:effectLst>
                  <a:glow rad="101600">
                    <a:schemeClr val="accent1">
                      <a:satMod val="175000"/>
                      <a:alpha val="40000"/>
                    </a:schemeClr>
                  </a:glow>
                  <a:outerShdw blurRad="50800" dist="38100" dir="5400000" algn="t" rotWithShape="0">
                    <a:prstClr val="black">
                      <a:alpha val="50000"/>
                    </a:prstClr>
                  </a:outerShdw>
                </a:effectLst>
              </a:rPr>
            </a:br>
            <a:r>
              <a:rPr lang="es-ES" sz="2800" dirty="0" smtClean="0">
                <a:effectLst>
                  <a:glow rad="101600">
                    <a:schemeClr val="accent1">
                      <a:satMod val="175000"/>
                      <a:alpha val="40000"/>
                    </a:schemeClr>
                  </a:glow>
                  <a:outerShdw blurRad="50800" dist="38100" dir="5400000" algn="t" rotWithShape="0">
                    <a:prstClr val="black">
                      <a:alpha val="50000"/>
                    </a:prstClr>
                  </a:outerShdw>
                </a:effectLst>
              </a:rPr>
              <a:t>Plan de Acción: </a:t>
            </a:r>
            <a:r>
              <a:rPr lang="es-CO" sz="2800" dirty="0" smtClean="0">
                <a:effectLst>
                  <a:glow rad="101600">
                    <a:schemeClr val="accent1">
                      <a:satMod val="175000"/>
                      <a:alpha val="40000"/>
                    </a:schemeClr>
                  </a:glow>
                  <a:outerShdw blurRad="50800" dist="38100" dir="5400000" algn="t" rotWithShape="0">
                    <a:prstClr val="black">
                      <a:alpha val="50000"/>
                    </a:prstClr>
                  </a:outerShdw>
                </a:effectLst>
              </a:rPr>
              <a:t/>
            </a:r>
            <a:br>
              <a:rPr lang="es-CO" sz="2800" dirty="0" smtClean="0">
                <a:effectLst>
                  <a:glow rad="101600">
                    <a:schemeClr val="accent1">
                      <a:satMod val="175000"/>
                      <a:alpha val="40000"/>
                    </a:schemeClr>
                  </a:glow>
                  <a:outerShdw blurRad="50800" dist="38100" dir="5400000" algn="t" rotWithShape="0">
                    <a:prstClr val="black">
                      <a:alpha val="50000"/>
                    </a:prstClr>
                  </a:outerShdw>
                </a:effectLst>
              </a:rPr>
            </a:br>
            <a:r>
              <a:rPr lang="es-ES" sz="2800" dirty="0" smtClean="0">
                <a:effectLst>
                  <a:glow rad="101600">
                    <a:schemeClr val="accent1">
                      <a:satMod val="175000"/>
                      <a:alpha val="40000"/>
                    </a:schemeClr>
                  </a:glow>
                  <a:outerShdw blurRad="50800" dist="38100" dir="5400000" algn="t" rotWithShape="0">
                    <a:prstClr val="black">
                      <a:alpha val="50000"/>
                    </a:prstClr>
                  </a:outerShdw>
                </a:effectLst>
              </a:rPr>
              <a:t>“GESTIÓN INTEGRAL DEL RECURSO HÍDRICO EN EL MUNICIPIO DE SANTUARIO RISARALDA”. </a:t>
            </a:r>
            <a:endParaRPr lang="es-CO" sz="2800" dirty="0">
              <a:effectLst>
                <a:glow rad="101600">
                  <a:schemeClr val="accent1">
                    <a:satMod val="175000"/>
                    <a:alpha val="40000"/>
                  </a:schemeClr>
                </a:glow>
                <a:outerShdw blurRad="50800" dist="38100" dir="5400000" algn="t" rotWithShape="0">
                  <a:prstClr val="black">
                    <a:alpha val="50000"/>
                  </a:prstClr>
                </a:outerShdw>
              </a:effectLst>
            </a:endParaRPr>
          </a:p>
        </p:txBody>
      </p:sp>
      <p:sp>
        <p:nvSpPr>
          <p:cNvPr id="4" name="3 CuadroTexto"/>
          <p:cNvSpPr txBox="1"/>
          <p:nvPr/>
        </p:nvSpPr>
        <p:spPr>
          <a:xfrm>
            <a:off x="714348" y="3071810"/>
            <a:ext cx="7572428" cy="2677656"/>
          </a:xfrm>
          <a:prstGeom prst="rect">
            <a:avLst/>
          </a:prstGeom>
          <a:noFill/>
        </p:spPr>
        <p:txBody>
          <a:bodyPr wrap="square" rtlCol="0">
            <a:spAutoFit/>
          </a:bodyPr>
          <a:lstStyle/>
          <a:p>
            <a:pPr marL="342900" indent="-342900">
              <a:buAutoNum type="arabicPeriod"/>
            </a:pP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GESTIÓN DEL RIESGO </a:t>
            </a: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hlinkClick r:id="rId2" action="ppaction://hlinksldjump"/>
              </a:rPr>
              <a:t>-</a:t>
            </a:r>
            <a:endPar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marL="342900" indent="-342900">
              <a:buAutoNum type="arabicPeriod"/>
            </a:pPr>
            <a:endPar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marL="342900" lvl="0" indent="-342900">
              <a:buFontTx/>
              <a:buAutoNum type="arabicPeriod"/>
            </a:pP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GESTIÓN DE SISTEMAS AMBIENTALES RURALES </a:t>
            </a: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hlinkClick r:id="rId3" action="ppaction://hlinksldjump"/>
              </a:rPr>
              <a:t>-</a:t>
            </a:r>
            <a:endPar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marL="342900" lvl="0" indent="-342900">
              <a:buFontTx/>
              <a:buAutoNum type="arabicPeriod"/>
            </a:pPr>
            <a:endPar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marL="342900" indent="-342900">
              <a:buAutoNum type="arabicPeriod"/>
            </a:pP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GESTIÓN DE SISTEMAS AMBIENTALES URBANOS </a:t>
            </a: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hlinkClick r:id="rId4" action="ppaction://hlinksldjump"/>
              </a:rPr>
              <a:t>-</a:t>
            </a:r>
            <a:endParaRPr lang="es-CO"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2050" name="Rectangle 2"/>
          <p:cNvSpPr>
            <a:spLocks/>
          </p:cNvSpPr>
          <p:nvPr/>
        </p:nvSpPr>
        <p:spPr bwMode="auto">
          <a:xfrm>
            <a:off x="7500958" y="531806"/>
            <a:ext cx="1371600" cy="1897062"/>
          </a:xfrm>
          <a:prstGeom prst="rect">
            <a:avLst/>
          </a:prstGeom>
          <a:blipFill dpi="0" rotWithShape="0">
            <a:blip r:embed="rId5" cstate="print"/>
            <a:srcRect/>
            <a:stretch>
              <a:fillRect/>
            </a:stretch>
          </a:blipFill>
          <a:ln w="9525">
            <a:noFill/>
            <a:miter lim="800000"/>
            <a:headEnd/>
            <a:tailEnd/>
          </a:ln>
        </p:spPr>
        <p:txBody>
          <a:bodyPr vert="horz" wrap="square" lIns="91440" tIns="45720" rIns="91440" bIns="45720" numCol="1" anchor="t" anchorCtr="0" compatLnSpc="1">
            <a:prstTxWarp prst="textNoShape">
              <a:avLst/>
            </a:prstTxWarp>
          </a:bodyPr>
          <a:lstStyle/>
          <a:p>
            <a:endParaRPr lang="es-CO"/>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050"/>
                                        </p:tgtEl>
                                        <p:attrNameLst>
                                          <p:attrName>style.visibility</p:attrName>
                                        </p:attrNameLst>
                                      </p:cBhvr>
                                      <p:to>
                                        <p:strVal val="visible"/>
                                      </p:to>
                                    </p:set>
                                    <p:anim calcmode="lin" valueType="num">
                                      <p:cBhvr additive="base">
                                        <p:cTn id="11" dur="500" fill="hold"/>
                                        <p:tgtEl>
                                          <p:spTgt spid="2050"/>
                                        </p:tgtEl>
                                        <p:attrNameLst>
                                          <p:attrName>ppt_x</p:attrName>
                                        </p:attrNameLst>
                                      </p:cBhvr>
                                      <p:tavLst>
                                        <p:tav tm="0">
                                          <p:val>
                                            <p:strVal val="#ppt_x"/>
                                          </p:val>
                                        </p:tav>
                                        <p:tav tm="100000">
                                          <p:val>
                                            <p:strVal val="#ppt_x"/>
                                          </p:val>
                                        </p:tav>
                                      </p:tavLst>
                                    </p:anim>
                                    <p:anim calcmode="lin" valueType="num">
                                      <p:cBhvr additive="base">
                                        <p:cTn id="12"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9" presetClass="emph" presetSubtype="0" nodeType="clickEffect">
                                  <p:stCondLst>
                                    <p:cond delay="0"/>
                                  </p:stCondLst>
                                  <p:childTnLst>
                                    <p:set>
                                      <p:cBhvr rctx="PPT">
                                        <p:cTn id="22" dur="indefinite"/>
                                        <p:tgtEl>
                                          <p:spTgt spid="4">
                                            <p:txEl>
                                              <p:pRg st="0" end="0"/>
                                            </p:txEl>
                                          </p:spTgt>
                                        </p:tgtEl>
                                        <p:attrNameLst>
                                          <p:attrName>style.opacity</p:attrName>
                                        </p:attrNameLst>
                                      </p:cBhvr>
                                      <p:to>
                                        <p:strVal val="0.25"/>
                                      </p:to>
                                    </p:set>
                                    <p:animEffect filter="image" prLst="opacity: 0.25">
                                      <p:cBhvr rctx="IE">
                                        <p:cTn id="23" dur="indefinite"/>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 calcmode="lin" valueType="num">
                                      <p:cBhvr additive="base">
                                        <p:cTn id="28"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9" presetClass="emph" presetSubtype="0" nodeType="clickEffect">
                                  <p:stCondLst>
                                    <p:cond delay="0"/>
                                  </p:stCondLst>
                                  <p:childTnLst>
                                    <p:set>
                                      <p:cBhvr rctx="PPT">
                                        <p:cTn id="33" dur="indefinite"/>
                                        <p:tgtEl>
                                          <p:spTgt spid="4">
                                            <p:txEl>
                                              <p:pRg st="2" end="2"/>
                                            </p:txEl>
                                          </p:spTgt>
                                        </p:tgtEl>
                                        <p:attrNameLst>
                                          <p:attrName>style.opacity</p:attrName>
                                        </p:attrNameLst>
                                      </p:cBhvr>
                                      <p:to>
                                        <p:strVal val="0.25"/>
                                      </p:to>
                                    </p:set>
                                    <p:animEffect filter="image" prLst="opacity: 0.25">
                                      <p:cBhvr rctx="IE">
                                        <p:cTn id="34" dur="indefinite"/>
                                        <p:tgtEl>
                                          <p:spTgt spid="4">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additive="base">
                                        <p:cTn id="3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9" presetClass="emph" presetSubtype="0" nodeType="clickEffect">
                                  <p:stCondLst>
                                    <p:cond delay="0"/>
                                  </p:stCondLst>
                                  <p:childTnLst>
                                    <p:set>
                                      <p:cBhvr rctx="PPT">
                                        <p:cTn id="44" dur="indefinite"/>
                                        <p:tgtEl>
                                          <p:spTgt spid="4">
                                            <p:txEl>
                                              <p:pRg st="4" end="4"/>
                                            </p:txEl>
                                          </p:spTgt>
                                        </p:tgtEl>
                                        <p:attrNameLst>
                                          <p:attrName>style.opacity</p:attrName>
                                        </p:attrNameLst>
                                      </p:cBhvr>
                                      <p:to>
                                        <p:strVal val="0.25"/>
                                      </p:to>
                                    </p:set>
                                    <p:animEffect filter="image" prLst="opacity: 0.25">
                                      <p:cBhvr rctx="IE">
                                        <p:cTn id="45" dur="indefinite"/>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05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14414" y="571480"/>
            <a:ext cx="6143668" cy="1428760"/>
          </a:xfrm>
          <a:ln>
            <a:solidFill>
              <a:schemeClr val="tx1"/>
            </a:solidFill>
          </a:ln>
          <a:effectLst>
            <a:glow rad="101600">
              <a:schemeClr val="accent1">
                <a:satMod val="175000"/>
                <a:alpha val="40000"/>
              </a:schemeClr>
            </a:glow>
          </a:effectLst>
        </p:spPr>
        <p:txBody>
          <a:bodyPr>
            <a:normAutofit fontScale="90000"/>
          </a:bodyPr>
          <a:lstStyle/>
          <a:p>
            <a:pPr algn="ctr"/>
            <a:r>
              <a:rPr lang="es-CO" dirty="0" smtClean="0">
                <a:effectLst>
                  <a:glow rad="101600">
                    <a:schemeClr val="accent1">
                      <a:satMod val="175000"/>
                      <a:alpha val="40000"/>
                    </a:schemeClr>
                  </a:glow>
                  <a:outerShdw blurRad="50800" dist="38100" dir="5400000" algn="t" rotWithShape="0">
                    <a:prstClr val="black">
                      <a:alpha val="50000"/>
                    </a:prstClr>
                  </a:outerShdw>
                </a:effectLst>
              </a:rPr>
              <a:t>ANÁLISIS CRITICO DE LA PROPUESTA </a:t>
            </a:r>
            <a:endParaRPr lang="es-CO" dirty="0">
              <a:effectLst>
                <a:glow rad="101600">
                  <a:schemeClr val="accent1">
                    <a:satMod val="175000"/>
                    <a:alpha val="40000"/>
                  </a:schemeClr>
                </a:glow>
                <a:outerShdw blurRad="50800" dist="38100" dir="5400000" algn="t" rotWithShape="0">
                  <a:prstClr val="black">
                    <a:alpha val="50000"/>
                  </a:prstClr>
                </a:outerShdw>
              </a:effectLst>
            </a:endParaRPr>
          </a:p>
        </p:txBody>
      </p:sp>
      <p:sp>
        <p:nvSpPr>
          <p:cNvPr id="12" name="11 Rectángulo">
            <a:hlinkClick r:id="rId2" action="ppaction://hlinksldjump"/>
          </p:cNvPr>
          <p:cNvSpPr/>
          <p:nvPr/>
        </p:nvSpPr>
        <p:spPr>
          <a:xfrm>
            <a:off x="2500298" y="2598003"/>
            <a:ext cx="3929090" cy="571504"/>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CO"/>
          </a:p>
        </p:txBody>
      </p:sp>
      <p:sp>
        <p:nvSpPr>
          <p:cNvPr id="5" name="4 CuadroTexto"/>
          <p:cNvSpPr txBox="1"/>
          <p:nvPr/>
        </p:nvSpPr>
        <p:spPr>
          <a:xfrm>
            <a:off x="2500298" y="2669441"/>
            <a:ext cx="4000528" cy="830997"/>
          </a:xfrm>
          <a:prstGeom prst="rect">
            <a:avLst/>
          </a:prstGeom>
          <a:noFill/>
        </p:spPr>
        <p:txBody>
          <a:bodyPr wrap="square" rtlCol="0">
            <a:spAutoFit/>
          </a:bodyPr>
          <a:lstStyle/>
          <a:p>
            <a:pPr marL="342900" indent="-342900">
              <a:buAutoNum type="arabicPeriod"/>
            </a:pP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GESTIÓN DEL RIESGO</a:t>
            </a:r>
          </a:p>
          <a:p>
            <a:pPr marL="342900" indent="-342900"/>
            <a:endPar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0" name="9 Rectángulo">
            <a:hlinkClick r:id="rId3" action="ppaction://hlinksldjump"/>
          </p:cNvPr>
          <p:cNvSpPr/>
          <p:nvPr/>
        </p:nvSpPr>
        <p:spPr>
          <a:xfrm>
            <a:off x="1071538" y="4049634"/>
            <a:ext cx="2428892" cy="171451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CO"/>
          </a:p>
        </p:txBody>
      </p:sp>
      <p:sp>
        <p:nvSpPr>
          <p:cNvPr id="8" name="7 CuadroTexto"/>
          <p:cNvSpPr txBox="1"/>
          <p:nvPr/>
        </p:nvSpPr>
        <p:spPr>
          <a:xfrm>
            <a:off x="1071538" y="4121072"/>
            <a:ext cx="2428892" cy="2308324"/>
          </a:xfrm>
          <a:prstGeom prst="rect">
            <a:avLst/>
          </a:prstGeom>
          <a:noFill/>
        </p:spPr>
        <p:txBody>
          <a:bodyPr wrap="square" rtlCol="0">
            <a:spAutoFit/>
          </a:bodyPr>
          <a:lstStyle/>
          <a:p>
            <a:pPr algn="ct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2. GESTIÓN DE SISTEMAS AMBIENTALES RURALES</a:t>
            </a:r>
          </a:p>
          <a:p>
            <a:endPar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endParaRPr lang="es-CO" sz="2400" dirty="0"/>
          </a:p>
        </p:txBody>
      </p:sp>
      <p:sp>
        <p:nvSpPr>
          <p:cNvPr id="11" name="10 Rectángulo">
            <a:hlinkClick r:id="rId4" action="ppaction://hlinksldjump"/>
          </p:cNvPr>
          <p:cNvSpPr/>
          <p:nvPr/>
        </p:nvSpPr>
        <p:spPr>
          <a:xfrm>
            <a:off x="5500694" y="4071942"/>
            <a:ext cx="2428892" cy="1643074"/>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CO"/>
          </a:p>
        </p:txBody>
      </p:sp>
      <p:sp>
        <p:nvSpPr>
          <p:cNvPr id="9" name="8 CuadroTexto"/>
          <p:cNvSpPr txBox="1"/>
          <p:nvPr/>
        </p:nvSpPr>
        <p:spPr>
          <a:xfrm>
            <a:off x="4857752" y="4133214"/>
            <a:ext cx="3643338" cy="1938992"/>
          </a:xfrm>
          <a:prstGeom prst="rect">
            <a:avLst/>
          </a:prstGeom>
          <a:noFill/>
        </p:spPr>
        <p:txBody>
          <a:bodyPr wrap="square" rtlCol="0">
            <a:spAutoFit/>
          </a:bodyPr>
          <a:lstStyle/>
          <a:p>
            <a:pPr algn="ctr"/>
            <a:r>
              <a:rPr lang="es-ES"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3. GESTIÓN DE SISTEMAS AMBIENTALES URBANOS</a:t>
            </a:r>
            <a:endParaRPr lang="es-CO" sz="2400" dirty="0" smtClean="0"/>
          </a:p>
          <a:p>
            <a:endParaRPr lang="es-CO" sz="2400"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71604" y="428604"/>
            <a:ext cx="5715040" cy="1285884"/>
          </a:xfrm>
          <a:ln/>
          <a:effectLst>
            <a:glow rad="101600">
              <a:schemeClr val="accent1">
                <a:satMod val="175000"/>
                <a:alpha val="40000"/>
              </a:schemeClr>
            </a:glow>
          </a:effectLst>
        </p:spPr>
        <p:style>
          <a:lnRef idx="0">
            <a:schemeClr val="accent1"/>
          </a:lnRef>
          <a:fillRef idx="3">
            <a:schemeClr val="accent1"/>
          </a:fillRef>
          <a:effectRef idx="3">
            <a:schemeClr val="accent1"/>
          </a:effectRef>
          <a:fontRef idx="minor">
            <a:schemeClr val="lt1"/>
          </a:fontRef>
        </p:style>
        <p:txBody>
          <a:bodyPr>
            <a:noAutofit/>
          </a:bodyPr>
          <a:lstStyle/>
          <a:p>
            <a:pPr algn="ctr"/>
            <a:r>
              <a:rPr lang="es-CO" sz="4000" b="1" dirty="0" smtClean="0">
                <a:ln w="10160">
                  <a:solidFill>
                    <a:schemeClr val="accent1"/>
                  </a:solidFill>
                  <a:prstDash val="solid"/>
                </a:ln>
                <a:solidFill>
                  <a:srgbClr val="FFFFFF"/>
                </a:solidFill>
                <a:effectLst>
                  <a:outerShdw blurRad="38100" dist="32000" dir="5400000" algn="tl">
                    <a:srgbClr val="000000">
                      <a:alpha val="30000"/>
                    </a:srgbClr>
                  </a:outerShdw>
                </a:effectLst>
              </a:rPr>
              <a:t>CONCLUSIÓN</a:t>
            </a:r>
            <a:endParaRPr lang="es-CO" sz="2800" b="1"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3" name="2 Marcador de contenido"/>
          <p:cNvSpPr>
            <a:spLocks noGrp="1"/>
          </p:cNvSpPr>
          <p:nvPr>
            <p:ph idx="1"/>
          </p:nvPr>
        </p:nvSpPr>
        <p:spPr>
          <a:xfrm>
            <a:off x="714348" y="2285992"/>
            <a:ext cx="7467600" cy="3025765"/>
          </a:xfrm>
        </p:spPr>
        <p:txBody>
          <a:bodyPr>
            <a:noAutofit/>
          </a:bodyPr>
          <a:lstStyle/>
          <a:p>
            <a:pPr algn="just"/>
            <a:r>
              <a:rPr lang="es-CO" sz="2200" dirty="0" smtClean="0"/>
              <a:t>El trabajo de los estudiantes del semestre pasado posee dentro de su estructura un muy buen diagnóstico producto de unas adecuadas referencias bibliográficas. No obstante, en la formulación de la propuesta de gestión ambiental, este diagnostico no se ve reflejado en esta, ya que se enfocan en la gestión integral del recurso hídrico para cada uno de los componentes de gestión (riesgo, urbana y rural), sin pensar en que la gestión ambiental debe abarcar una cantidad de factores y componentes que contribuyan  al desarrollo del integral del municipio.   </a:t>
            </a:r>
            <a:endParaRPr lang="es-CO" sz="22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71604" y="428604"/>
            <a:ext cx="5715040" cy="1285884"/>
          </a:xfrm>
          <a:ln/>
          <a:effectLst>
            <a:glow rad="101600">
              <a:schemeClr val="accent1">
                <a:satMod val="175000"/>
                <a:alpha val="40000"/>
              </a:schemeClr>
            </a:glow>
          </a:effectLst>
        </p:spPr>
        <p:style>
          <a:lnRef idx="0">
            <a:schemeClr val="accent1"/>
          </a:lnRef>
          <a:fillRef idx="3">
            <a:schemeClr val="accent1"/>
          </a:fillRef>
          <a:effectRef idx="3">
            <a:schemeClr val="accent1"/>
          </a:effectRef>
          <a:fontRef idx="minor">
            <a:schemeClr val="lt1"/>
          </a:fontRef>
        </p:style>
        <p:txBody>
          <a:bodyPr>
            <a:noAutofit/>
          </a:bodyPr>
          <a:lstStyle/>
          <a:p>
            <a:pPr algn="ctr"/>
            <a:r>
              <a:rPr lang="es-CO" sz="4000" b="1" dirty="0" smtClean="0">
                <a:ln w="10160">
                  <a:solidFill>
                    <a:schemeClr val="accent1"/>
                  </a:solidFill>
                  <a:prstDash val="solid"/>
                </a:ln>
                <a:solidFill>
                  <a:srgbClr val="FFFFFF"/>
                </a:solidFill>
                <a:effectLst>
                  <a:outerShdw blurRad="38100" dist="32000" dir="5400000" algn="tl">
                    <a:srgbClr val="000000">
                      <a:alpha val="30000"/>
                    </a:srgbClr>
                  </a:outerShdw>
                </a:effectLst>
              </a:rPr>
              <a:t>PROPUESTA</a:t>
            </a:r>
            <a:endParaRPr lang="es-CO" sz="2800" b="1"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3" name="2 Marcador de contenido"/>
          <p:cNvSpPr>
            <a:spLocks noGrp="1"/>
          </p:cNvSpPr>
          <p:nvPr>
            <p:ph idx="1"/>
          </p:nvPr>
        </p:nvSpPr>
        <p:spPr>
          <a:xfrm>
            <a:off x="714348" y="2285992"/>
            <a:ext cx="7467600" cy="3025765"/>
          </a:xfrm>
        </p:spPr>
        <p:txBody>
          <a:bodyPr>
            <a:noAutofit/>
          </a:bodyPr>
          <a:lstStyle/>
          <a:p>
            <a:pPr algn="just"/>
            <a:r>
              <a:rPr lang="es-CO" sz="2200" dirty="0" smtClean="0"/>
              <a:t>Nuestra propuesta de gestión ambiental para el municipio de Santuario estará encaminada a la formulación de un plan de acción integral ambiental que abarque todos los componentes de gestión, pero  desde la perspectiva del administrador del medioambiente como agente gestor del desarrollo, apoyados en el Plan Nacional de desarrollo,  el Plan Departamental de Desarrollo y el Plan Municipal de Desarrollo, además de todas la herramientas normativas, jurídicas y legales entorno al tema ambiental.  </a:t>
            </a:r>
            <a:endParaRPr lang="es-CO" sz="2200"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foto santuario.jpg"/>
          <p:cNvPicPr>
            <a:picLocks noGrp="1" noChangeAspect="1"/>
          </p:cNvPicPr>
          <p:nvPr>
            <p:ph idx="1"/>
          </p:nvPr>
        </p:nvPicPr>
        <p:blipFill>
          <a:blip r:embed="rId2" cstate="print"/>
          <a:stretch>
            <a:fillRect/>
          </a:stretch>
        </p:blipFill>
        <p:spPr>
          <a:xfrm>
            <a:off x="0" y="0"/>
            <a:ext cx="9144000" cy="6858000"/>
          </a:xfrm>
        </p:spPr>
      </p:pic>
      <p:sp>
        <p:nvSpPr>
          <p:cNvPr id="5" name="1 Título"/>
          <p:cNvSpPr txBox="1">
            <a:spLocks/>
          </p:cNvSpPr>
          <p:nvPr/>
        </p:nvSpPr>
        <p:spPr>
          <a:xfrm>
            <a:off x="2643174" y="214290"/>
            <a:ext cx="6143668" cy="1428760"/>
          </a:xfrm>
          <a:prstGeom prst="rect">
            <a:avLst/>
          </a:prstGeom>
          <a:ln>
            <a:solidFill>
              <a:schemeClr val="tx1"/>
            </a:solidFill>
          </a:ln>
          <a:effectLst>
            <a:glow rad="101600">
              <a:schemeClr val="accent1">
                <a:satMod val="175000"/>
                <a:alpha val="40000"/>
              </a:schemeClr>
            </a:glow>
          </a:effectLst>
        </p:spPr>
        <p:txBody>
          <a:bodyPr vert="horz" lIns="45720" rIns="4572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O" sz="4600" dirty="0" smtClean="0">
                <a:effectLst>
                  <a:glow rad="101600">
                    <a:schemeClr val="accent1">
                      <a:satMod val="175000"/>
                      <a:alpha val="40000"/>
                    </a:schemeClr>
                  </a:glow>
                  <a:outerShdw blurRad="50800" dist="38100" dir="5400000" algn="t" rotWithShape="0">
                    <a:prstClr val="black">
                      <a:alpha val="50000"/>
                    </a:prstClr>
                  </a:outerShdw>
                </a:effectLst>
                <a:latin typeface="+mj-lt"/>
                <a:ea typeface="+mj-ea"/>
                <a:cs typeface="+mj-cs"/>
              </a:rPr>
              <a:t>¡ GRACIAS !</a:t>
            </a:r>
            <a:endParaRPr kumimoji="0" lang="es-CO" sz="4600" b="0" i="0" u="none" strike="noStrike" kern="1200" cap="none" spc="0" normalizeH="0" baseline="0" noProof="0" dirty="0">
              <a:ln>
                <a:noFill/>
              </a:ln>
              <a:solidFill>
                <a:schemeClr val="tx1"/>
              </a:solidFill>
              <a:effectLst>
                <a:glow rad="101600">
                  <a:schemeClr val="accent1">
                    <a:satMod val="175000"/>
                    <a:alpha val="40000"/>
                  </a:schemeClr>
                </a:glow>
                <a:outerShdw blurRad="50800" dist="38100" dir="5400000" algn="t" rotWithShape="0">
                  <a:prstClr val="black">
                    <a:alpha val="50000"/>
                  </a:prstClr>
                </a:outerShdw>
              </a:effectLst>
              <a:uLnTx/>
              <a:uFillTx/>
              <a:latin typeface="+mj-lt"/>
              <a:ea typeface="+mj-ea"/>
              <a:cs typeface="+mj-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00208" y="274638"/>
            <a:ext cx="5614998" cy="1143000"/>
          </a:xfrm>
          <a:ln/>
          <a:effectLst>
            <a:glow rad="101600">
              <a:schemeClr val="accent1">
                <a:satMod val="175000"/>
                <a:alpha val="40000"/>
              </a:schemeClr>
            </a:glow>
          </a:effectLst>
        </p:spPr>
        <p:style>
          <a:lnRef idx="0">
            <a:schemeClr val="accent1"/>
          </a:lnRef>
          <a:fillRef idx="3">
            <a:schemeClr val="accent1"/>
          </a:fillRef>
          <a:effectRef idx="3">
            <a:schemeClr val="accent1"/>
          </a:effectRef>
          <a:fontRef idx="minor">
            <a:schemeClr val="lt1"/>
          </a:fontRef>
        </p:style>
        <p:txBody>
          <a:bodyPr>
            <a:noAutofit/>
          </a:bodyPr>
          <a:lstStyle/>
          <a:p>
            <a:pPr algn="ctr"/>
            <a:r>
              <a:rPr lang="es-CO" sz="3200" b="1" dirty="0" smtClean="0">
                <a:ln w="10160">
                  <a:solidFill>
                    <a:schemeClr val="accent1"/>
                  </a:solidFill>
                  <a:prstDash val="solid"/>
                </a:ln>
                <a:solidFill>
                  <a:srgbClr val="FFFFFF"/>
                </a:solidFill>
                <a:effectLst>
                  <a:outerShdw blurRad="38100" dist="32000" dir="5400000" algn="tl">
                    <a:srgbClr val="000000">
                      <a:alpha val="30000"/>
                    </a:srgbClr>
                  </a:outerShdw>
                </a:effectLst>
              </a:rPr>
              <a:t>ANÁLISIS CRITICO GESTION DEL RIESGO</a:t>
            </a:r>
            <a:endParaRPr lang="es-CO" sz="3200" b="1"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3" name="2 Marcador de contenido"/>
          <p:cNvSpPr>
            <a:spLocks noGrp="1"/>
          </p:cNvSpPr>
          <p:nvPr>
            <p:ph idx="1"/>
          </p:nvPr>
        </p:nvSpPr>
        <p:spPr>
          <a:xfrm>
            <a:off x="714348" y="2046309"/>
            <a:ext cx="7467600" cy="4525963"/>
          </a:xfrm>
        </p:spPr>
        <p:txBody>
          <a:bodyPr>
            <a:noAutofit/>
          </a:bodyPr>
          <a:lstStyle/>
          <a:p>
            <a:pPr algn="just"/>
            <a:r>
              <a:rPr lang="es-CO" sz="2000" dirty="0" smtClean="0"/>
              <a:t>La propuesta abarca la gestión del riesgo pero con un enfoque implícito sobre el recurso hídrico, lo cual parcializa la gestión del riesgo dejando de lado implicaciones sociales económicas y políticas  que se deben estudiar dentro de una gestión ambiental del riesgo. </a:t>
            </a:r>
          </a:p>
          <a:p>
            <a:pPr algn="just"/>
            <a:endParaRPr lang="es-CO" sz="2000" dirty="0" smtClean="0"/>
          </a:p>
          <a:p>
            <a:pPr algn="just"/>
            <a:r>
              <a:rPr lang="es-CO" sz="2000" dirty="0" smtClean="0"/>
              <a:t>El grupo que formulo la propuesta, tiene una concepción adecuada del riesgo, como lo evidencian en el trabajo, en donde realizaron un muy buen diagnóstico del tema, lo cual llevaría a pensar que desarrollarían una propuesta integral de gestión ambiental del riesgo para el municipio de santuario.</a:t>
            </a:r>
          </a:p>
          <a:p>
            <a:endParaRPr lang="es-CO"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theme/theme1.xml><?xml version="1.0" encoding="utf-8"?>
<a:theme xmlns:a="http://schemas.openxmlformats.org/drawingml/2006/main" name="Técnico">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398</TotalTime>
  <Words>1522</Words>
  <Application>Microsoft Office PowerPoint</Application>
  <PresentationFormat>Presentación en pantalla (4:3)</PresentationFormat>
  <Paragraphs>99</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Técnico</vt:lpstr>
      <vt:lpstr>Análisis de la propuesta de gestión integral del recurso hídrico en el municipio de santuario</vt:lpstr>
      <vt:lpstr>CONCEPTO DE GESTION AMBIENTAL</vt:lpstr>
      <vt:lpstr>CONCEPTO DE GESTION AMBIENTAL</vt:lpstr>
      <vt:lpstr>Ejes estructurantes de la propuesta  Plan de Acción:  “GESTIÓN INTEGRAL DEL RECURSO HÍDRICO EN EL MUNICIPIO DE SANTUARIO RISARALDA”. </vt:lpstr>
      <vt:lpstr>ANÁLISIS CRITICO DE LA PROPUESTA </vt:lpstr>
      <vt:lpstr>CONCLUSIÓN</vt:lpstr>
      <vt:lpstr>PROPUESTA</vt:lpstr>
      <vt:lpstr>Diapositiva 8</vt:lpstr>
      <vt:lpstr>ANÁLISIS CRITICO GESTION DEL RIESGO</vt:lpstr>
      <vt:lpstr>ANÁLISIS CRITICO GESTION DEL RIESGO</vt:lpstr>
      <vt:lpstr>ANÁLISIS CRITICO GESTION DEL RIESGO</vt:lpstr>
      <vt:lpstr>ANÁLISIS CRITICO GESTION DE SISTEMAS AMBIENTALES RURALES</vt:lpstr>
      <vt:lpstr>ANÁLISIS CRITICO GESTION DE SISTEMAS AMBIENTALES RURALES</vt:lpstr>
      <vt:lpstr>ANÁLISIS CRITICO GESTION DE SISTEMAS AMBIENTALES RURALES</vt:lpstr>
      <vt:lpstr>ANÁLISIS CRITICO GESTION DE SISTEMAS AMBIENTALES RURALES</vt:lpstr>
      <vt:lpstr>ANÁLISIS CRITICO GESTION DE SISTEMAS AMBIENTALES RURALES</vt:lpstr>
      <vt:lpstr>ANÁLISIS CRITICO GESTION DE SISTEMAS AMBIENTALES URBANOS</vt:lpstr>
      <vt:lpstr>ANÁLISIS CRITICO GESTION DE SISTEMAS AMBIENTALES URBANOS</vt:lpstr>
      <vt:lpstr>ANÁLISIS CRITICO GESTION DE SISTEMAS AMBIENTALES URBANOS</vt:lpstr>
      <vt:lpstr>GESTION DEL RIESGO</vt:lpstr>
      <vt:lpstr>GESTION DE SISTEMAS AMBIENTALES  RURALES</vt:lpstr>
      <vt:lpstr>GESTION DE SISTEMAS AMBIENTALES  URBANOS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melloxa</dc:creator>
  <cp:lastModifiedBy>Usuario</cp:lastModifiedBy>
  <cp:revision>45</cp:revision>
  <dcterms:created xsi:type="dcterms:W3CDTF">2008-03-11T23:20:31Z</dcterms:created>
  <dcterms:modified xsi:type="dcterms:W3CDTF">2010-10-21T20:28:48Z</dcterms:modified>
</cp:coreProperties>
</file>