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7" r:id="rId4"/>
    <p:sldId id="266" r:id="rId5"/>
    <p:sldId id="268" r:id="rId6"/>
    <p:sldId id="258" r:id="rId7"/>
    <p:sldId id="269" r:id="rId8"/>
    <p:sldId id="270" r:id="rId9"/>
    <p:sldId id="271" r:id="rId10"/>
    <p:sldId id="260" r:id="rId11"/>
    <p:sldId id="272" r:id="rId12"/>
    <p:sldId id="261" r:id="rId13"/>
    <p:sldId id="259" r:id="rId14"/>
    <p:sldId id="273" r:id="rId15"/>
    <p:sldId id="274" r:id="rId16"/>
    <p:sldId id="262" r:id="rId17"/>
    <p:sldId id="263" r:id="rId18"/>
    <p:sldId id="275" r:id="rId19"/>
    <p:sldId id="276" r:id="rId20"/>
    <p:sldId id="277" r:id="rId21"/>
    <p:sldId id="278" r:id="rId22"/>
    <p:sldId id="279" r:id="rId23"/>
    <p:sldId id="280" r:id="rId24"/>
    <p:sldId id="264" r:id="rId25"/>
    <p:sldId id="281" r:id="rId26"/>
    <p:sldId id="282" r:id="rId27"/>
    <p:sldId id="283"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08" y="8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A1B65-A316-40CD-BD1D-46AE4DA2AC54}" type="datetimeFigureOut">
              <a:rPr lang="es-ES" smtClean="0"/>
              <a:t>11/06/2008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23FC5-50A0-4DA4-B6C0-E2C65B619FA7}"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F023FC5-50A0-4DA4-B6C0-E2C65B619FA7}" type="slidenum">
              <a:rPr lang="es-ES" smtClean="0"/>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pPr>
              <a:defRPr/>
            </a:pPr>
            <a:endParaRPr lang="es-ES"/>
          </a:p>
        </p:txBody>
      </p:sp>
      <p:sp>
        <p:nvSpPr>
          <p:cNvPr id="17" name="16 Marcador de pie de página"/>
          <p:cNvSpPr>
            <a:spLocks noGrp="1"/>
          </p:cNvSpPr>
          <p:nvPr>
            <p:ph type="ftr" sz="quarter" idx="11"/>
          </p:nvPr>
        </p:nvSpPr>
        <p:spPr/>
        <p:txBody>
          <a:bodyPr/>
          <a:lstStyle>
            <a:extLst/>
          </a:lstStyle>
          <a:p>
            <a:pPr>
              <a:defRPr/>
            </a:pPr>
            <a:endParaRPr lang="es-ES"/>
          </a:p>
        </p:txBody>
      </p:sp>
      <p:sp>
        <p:nvSpPr>
          <p:cNvPr id="29" name="28 Marcador de número de diapositiva"/>
          <p:cNvSpPr>
            <a:spLocks noGrp="1"/>
          </p:cNvSpPr>
          <p:nvPr>
            <p:ph type="sldNum" sz="quarter" idx="12"/>
          </p:nvPr>
        </p:nvSpPr>
        <p:spPr/>
        <p:txBody>
          <a:bodyPr/>
          <a:lstStyle>
            <a:extLst/>
          </a:lstStyle>
          <a:p>
            <a:pPr>
              <a:defRPr/>
            </a:pPr>
            <a:fld id="{8E96CB35-7A63-454D-B405-409A72F336A5}" type="slidenum">
              <a:rPr lang="es-ES" smtClean="0"/>
              <a:pPr>
                <a:defRPr/>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55A321BE-5FD4-4E3F-8F3B-D7202F18E6F9}"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F102A9E3-15B5-4046-9604-2A37E64059BC}"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53378029-33C4-44A5-A6C2-9125694B70B4}"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DDBB6CA2-B053-46CD-B41A-92B56139374D}" type="slidenum">
              <a:rPr lang="es-ES" smtClean="0"/>
              <a:pPr>
                <a:defRPr/>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F0B97F26-4C4F-4C04-BAE9-100A1B10D5D5}"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endParaRPr lang="es-ES"/>
          </a:p>
        </p:txBody>
      </p:sp>
      <p:sp>
        <p:nvSpPr>
          <p:cNvPr id="8" name="7 Marcador de pie de página"/>
          <p:cNvSpPr>
            <a:spLocks noGrp="1"/>
          </p:cNvSpPr>
          <p:nvPr>
            <p:ph type="ftr" sz="quarter" idx="11"/>
          </p:nvPr>
        </p:nvSpPr>
        <p:spPr/>
        <p:txBody>
          <a:bodyPr/>
          <a:lstStyle>
            <a:extLst/>
          </a:lstStyle>
          <a:p>
            <a:pPr>
              <a:defRPr/>
            </a:pPr>
            <a:endParaRPr lang="es-ES"/>
          </a:p>
        </p:txBody>
      </p:sp>
      <p:sp>
        <p:nvSpPr>
          <p:cNvPr id="9" name="8 Marcador de número de diapositiva"/>
          <p:cNvSpPr>
            <a:spLocks noGrp="1"/>
          </p:cNvSpPr>
          <p:nvPr>
            <p:ph type="sldNum" sz="quarter" idx="12"/>
          </p:nvPr>
        </p:nvSpPr>
        <p:spPr/>
        <p:txBody>
          <a:bodyPr/>
          <a:lstStyle>
            <a:extLst/>
          </a:lstStyle>
          <a:p>
            <a:pPr>
              <a:defRPr/>
            </a:pPr>
            <a:fld id="{F91D35CB-6B7A-4E69-9B33-6ADA7236A363}" type="slidenum">
              <a:rPr lang="es-ES" smtClean="0"/>
              <a:pPr>
                <a:defRPr/>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endParaRPr lang="es-ES"/>
          </a:p>
        </p:txBody>
      </p:sp>
      <p:sp>
        <p:nvSpPr>
          <p:cNvPr id="4" name="3 Marcador de pie de página"/>
          <p:cNvSpPr>
            <a:spLocks noGrp="1"/>
          </p:cNvSpPr>
          <p:nvPr>
            <p:ph type="ftr" sz="quarter" idx="11"/>
          </p:nvPr>
        </p:nvSpPr>
        <p:spPr/>
        <p:txBody>
          <a:bodyPr/>
          <a:lstStyle>
            <a:extLst/>
          </a:lstStyle>
          <a:p>
            <a:pPr>
              <a:defRPr/>
            </a:pPr>
            <a:endParaRPr lang="es-ES"/>
          </a:p>
        </p:txBody>
      </p:sp>
      <p:sp>
        <p:nvSpPr>
          <p:cNvPr id="5" name="4 Marcador de número de diapositiva"/>
          <p:cNvSpPr>
            <a:spLocks noGrp="1"/>
          </p:cNvSpPr>
          <p:nvPr>
            <p:ph type="sldNum" sz="quarter" idx="12"/>
          </p:nvPr>
        </p:nvSpPr>
        <p:spPr/>
        <p:txBody>
          <a:bodyPr/>
          <a:lstStyle>
            <a:extLst/>
          </a:lstStyle>
          <a:p>
            <a:pPr>
              <a:defRPr/>
            </a:pPr>
            <a:fld id="{6256E2BC-736C-4BA7-840D-67476FE7B2D1}"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a:defRPr/>
            </a:pPr>
            <a:endParaRPr lang="es-ES"/>
          </a:p>
        </p:txBody>
      </p:sp>
      <p:sp>
        <p:nvSpPr>
          <p:cNvPr id="3" name="2 Marcador de pie de página"/>
          <p:cNvSpPr>
            <a:spLocks noGrp="1"/>
          </p:cNvSpPr>
          <p:nvPr>
            <p:ph type="ftr" sz="quarter" idx="11"/>
          </p:nvPr>
        </p:nvSpPr>
        <p:spPr/>
        <p:txBody>
          <a:bodyPr/>
          <a:lstStyle>
            <a:extLst/>
          </a:lstStyle>
          <a:p>
            <a:pPr>
              <a:defRPr/>
            </a:pPr>
            <a:endParaRPr lang="es-ES"/>
          </a:p>
        </p:txBody>
      </p:sp>
      <p:sp>
        <p:nvSpPr>
          <p:cNvPr id="4" name="3 Marcador de número de diapositiva"/>
          <p:cNvSpPr>
            <a:spLocks noGrp="1"/>
          </p:cNvSpPr>
          <p:nvPr>
            <p:ph type="sldNum" sz="quarter" idx="12"/>
          </p:nvPr>
        </p:nvSpPr>
        <p:spPr/>
        <p:txBody>
          <a:bodyPr/>
          <a:lstStyle>
            <a:extLst/>
          </a:lstStyle>
          <a:p>
            <a:pPr>
              <a:defRPr/>
            </a:pPr>
            <a:fld id="{ED29FDA5-85F9-49E0-8E70-89E0294363BB}"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92ED7E9A-2A95-49D7-9AAD-8A7006E72463}"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pPr>
              <a:defRPr/>
            </a:pPr>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pPr>
              <a:defRPr/>
            </a:pPr>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pPr>
              <a:defRPr/>
            </a:pPr>
            <a:fld id="{37F8822C-D9F9-4381-B849-E03A194580FC}" type="slidenum">
              <a:rPr lang="es-ES" smtClean="0"/>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6A43E57D-AB4C-4827-A385-78B21D5C84BC}" type="slidenum">
              <a:rPr lang="es-ES" smtClean="0"/>
              <a:pPr>
                <a:defRPr/>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antuario-risaralda.gov.co/apc-aa-files/36386163646239386362303465383232/bandera.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ntuario-risaralda.gov.co/apc-aa-files/36386163646239386362303465383232/escudo90.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pa%20de%20procesos.doc" TargetMode="Externa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antuario-risaralda.gov.co/apc-aa-files/62643938363832663237346566343833/cuadro1.gif" TargetMode="External"/><Relationship Id="rId7" Type="http://schemas.openxmlformats.org/officeDocument/2006/relationships/hyperlink" Target="http://item.slide.com/i/uid=vZeQ9GKYvouVnCmf6ge4_H4Rb7jWE1P60Jmb7XcvIrTlIBHx5cubit_kgzgXbPEVt5Xux4CWMtQ" TargetMode="External"/><Relationship Id="rId12"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santuario-risaralda.gov.co/apc-aa-files/36386163646239386362303465383232/escudo90.jpg" TargetMode="External"/><Relationship Id="rId5" Type="http://schemas.openxmlformats.org/officeDocument/2006/relationships/hyperlink" Target="http://item.slide.com/i/uid=AZ7DeAF6zQUKuVOHi-kdBYDJA6w9lyHhh2kDQ6izEFBa8qejZWY124mJmOwHk9zI6u9fGdwsXyQ"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hyperlink" Target="http://item.slide.com/i/uid=cC_t1DU19gqNIG7k2EunkNGn2mJMODpMIo9zUie2QMpHbLVetfQ39gywAHQirKXGCAVsbygzh9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FINANCIACION%20MUNICIPIO.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FINACIACION%20GOBERNACION.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ESQUEMAS%20DE%20COORDINACION.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item.slide.com/i/uid=GbGKgjrfe3cVCtWC4-GcUtyqhe4oZMAhdApByabPUERzK73HRYfRWWeAQthSkeu4iHtm79ikQ2k" TargetMode="External"/><Relationship Id="rId7" Type="http://schemas.openxmlformats.org/officeDocument/2006/relationships/hyperlink" Target="http://item.slide.com/i/uid=eOEDyWZcF7kbTdS5e7nc1STUHq89jm7wFts7AgWcrxiNZzKJXnG9fGjAjGVfiV6h0QI2TPkm4kM"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item.slide.com/i/uid=4GSG0t47QKLnuL8cnoGoRGq3QgEWlPzMRdGhqYcp0d_OV5gPkPcdD29uO9Fd1MIDMFCxCwkTk1o"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hyperlink" Target="http://item.slide.com/i/uid=5yB6HwaF0Dw2MRvcrU_pKo4rNQx6eJNmgYMwqOxri401Fx0L4Fi7iY3LtUQOqoYYNz0LyYaRtFrtaCHdeqrId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antuario-risaralda.gov.co/apc-aa-files/36386163646239386362303465383232/escudo90.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SINTESIS%20DIAGNOSTICA.do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tuario-risaralda.gov.co/apc-aa-files/36386163646239386362303465383232/escudo90.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1472" y="2000240"/>
            <a:ext cx="7772400" cy="1470025"/>
          </a:xfrm>
        </p:spPr>
        <p:txBody>
          <a:bodyPr/>
          <a:lstStyle/>
          <a:p>
            <a:pPr algn="ctr" eaLnBrk="1" hangingPunct="1"/>
            <a:r>
              <a:rPr lang="es-ES" dirty="0" smtClean="0"/>
              <a:t>“SANTUARIO CORRESPONSABLE AMBIENTALMENTE” </a:t>
            </a:r>
            <a:endParaRPr lang="es-ES" dirty="0" smtClean="0"/>
          </a:p>
        </p:txBody>
      </p:sp>
      <p:sp>
        <p:nvSpPr>
          <p:cNvPr id="2051" name="Rectangle 3"/>
          <p:cNvSpPr>
            <a:spLocks noGrp="1" noChangeArrowheads="1"/>
          </p:cNvSpPr>
          <p:nvPr>
            <p:ph type="subTitle" idx="1"/>
          </p:nvPr>
        </p:nvSpPr>
        <p:spPr>
          <a:xfrm>
            <a:off x="642910" y="4643446"/>
            <a:ext cx="7772400" cy="1508760"/>
          </a:xfrm>
        </p:spPr>
        <p:txBody>
          <a:bodyPr/>
          <a:lstStyle/>
          <a:p>
            <a:pPr algn="r" eaLnBrk="1" hangingPunct="1"/>
            <a:r>
              <a:rPr lang="es-CO" b="1" i="1" dirty="0" smtClean="0"/>
              <a:t>JUAN CAMILO BERRIO CARVAJAL</a:t>
            </a:r>
          </a:p>
          <a:p>
            <a:pPr algn="r" eaLnBrk="1" hangingPunct="1"/>
            <a:r>
              <a:rPr lang="es-CO" b="1" i="1" dirty="0" smtClean="0"/>
              <a:t>MARIA ISABEL GARCIA SERNA</a:t>
            </a:r>
          </a:p>
          <a:p>
            <a:pPr algn="r" eaLnBrk="1" hangingPunct="1"/>
            <a:r>
              <a:rPr lang="es-CO" b="1" i="1" dirty="0" smtClean="0"/>
              <a:t>RAUL MURILLO BETANCOURT</a:t>
            </a:r>
          </a:p>
          <a:p>
            <a:pPr algn="r" eaLnBrk="1" hangingPunct="1"/>
            <a:r>
              <a:rPr lang="es-CO" b="1" i="1" dirty="0" smtClean="0"/>
              <a:t>BEATRIZ ELENA OSPINA ORTIZ</a:t>
            </a:r>
            <a:endParaRPr lang="es-ES" b="1" i="1" dirty="0" smtClean="0"/>
          </a:p>
        </p:txBody>
      </p:sp>
      <p:pic>
        <p:nvPicPr>
          <p:cNvPr id="2053"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29586" y="214290"/>
            <a:ext cx="1000132" cy="1222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5" name="Picture 7" descr="Bandera de Santuario">
            <a:hlinkClick r:id="rId4" tooltip="Ver bandera de mayor tamaño"/>
          </p:cNvPr>
          <p:cNvPicPr>
            <a:picLocks noChangeAspect="1" noChangeArrowheads="1"/>
          </p:cNvPicPr>
          <p:nvPr/>
        </p:nvPicPr>
        <p:blipFill>
          <a:blip r:embed="rId5"/>
          <a:srcRect/>
          <a:stretch>
            <a:fillRect/>
          </a:stretch>
        </p:blipFill>
        <p:spPr bwMode="auto">
          <a:xfrm>
            <a:off x="500034" y="357166"/>
            <a:ext cx="2089562" cy="928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6 Conector recto"/>
          <p:cNvCxnSpPr/>
          <p:nvPr/>
        </p:nvCxnSpPr>
        <p:spPr>
          <a:xfrm>
            <a:off x="714348" y="4498982"/>
            <a:ext cx="7643866" cy="1588"/>
          </a:xfrm>
          <a:prstGeom prst="line">
            <a:avLst/>
          </a:prstGeom>
          <a:ln>
            <a:solidFill>
              <a:schemeClr val="tx2"/>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500" fill="hold"/>
                                        <p:tgtEl>
                                          <p:spTgt spid="2053"/>
                                        </p:tgtEl>
                                        <p:attrNameLst>
                                          <p:attrName>ppt_x</p:attrName>
                                        </p:attrNameLst>
                                      </p:cBhvr>
                                      <p:tavLst>
                                        <p:tav tm="0">
                                          <p:val>
                                            <p:strVal val="#ppt_x"/>
                                          </p:val>
                                        </p:tav>
                                        <p:tav tm="100000">
                                          <p:val>
                                            <p:strVal val="#ppt_x"/>
                                          </p:val>
                                        </p:tav>
                                      </p:tavLst>
                                    </p:anim>
                                    <p:anim calcmode="lin" valueType="num">
                                      <p:cBhvr additive="base">
                                        <p:cTn id="12" dur="500" fill="hold"/>
                                        <p:tgtEl>
                                          <p:spTgt spid="20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51">
                                            <p:txEl>
                                              <p:pRg st="0" end="0"/>
                                            </p:txEl>
                                          </p:spTgt>
                                        </p:tgtEl>
                                        <p:attrNameLst>
                                          <p:attrName>style.visibility</p:attrName>
                                        </p:attrNameLst>
                                      </p:cBhvr>
                                      <p:to>
                                        <p:strVal val="visible"/>
                                      </p:to>
                                    </p:set>
                                    <p:animEffect transition="in" filter="wipe(down)">
                                      <p:cBhvr>
                                        <p:cTn id="26" dur="500"/>
                                        <p:tgtEl>
                                          <p:spTgt spid="2051">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051">
                                            <p:txEl>
                                              <p:pRg st="1" end="1"/>
                                            </p:txEl>
                                          </p:spTgt>
                                        </p:tgtEl>
                                        <p:attrNameLst>
                                          <p:attrName>style.visibility</p:attrName>
                                        </p:attrNameLst>
                                      </p:cBhvr>
                                      <p:to>
                                        <p:strVal val="visible"/>
                                      </p:to>
                                    </p:set>
                                    <p:animEffect transition="in" filter="wipe(down)">
                                      <p:cBhvr>
                                        <p:cTn id="29" dur="500"/>
                                        <p:tgtEl>
                                          <p:spTgt spid="2051">
                                            <p:txEl>
                                              <p:pRg st="1" end="1"/>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51">
                                            <p:txEl>
                                              <p:pRg st="2" end="2"/>
                                            </p:txEl>
                                          </p:spTgt>
                                        </p:tgtEl>
                                        <p:attrNameLst>
                                          <p:attrName>style.visibility</p:attrName>
                                        </p:attrNameLst>
                                      </p:cBhvr>
                                      <p:to>
                                        <p:strVal val="visible"/>
                                      </p:to>
                                    </p:set>
                                    <p:animEffect transition="in" filter="wipe(down)">
                                      <p:cBhvr>
                                        <p:cTn id="32" dur="500"/>
                                        <p:tgtEl>
                                          <p:spTgt spid="2051">
                                            <p:txEl>
                                              <p:pRg st="2" end="2"/>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51">
                                            <p:txEl>
                                              <p:pRg st="3" end="3"/>
                                            </p:txEl>
                                          </p:spTgt>
                                        </p:tgtEl>
                                        <p:attrNameLst>
                                          <p:attrName>style.visibility</p:attrName>
                                        </p:attrNameLst>
                                      </p:cBhvr>
                                      <p:to>
                                        <p:strVal val="visible"/>
                                      </p:to>
                                    </p:set>
                                    <p:animEffect transition="in" filter="wipe(down)">
                                      <p:cBhvr>
                                        <p:cTn id="35"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14348" y="1081064"/>
            <a:ext cx="5143536" cy="357190"/>
          </a:xfrm>
          <a:prstGeom prst="rect">
            <a:avLst/>
          </a:prstGeom>
          <a:ln w="28575">
            <a:solidFill>
              <a:srgbClr val="FFFF00"/>
            </a:solidFill>
            <a:headEnd/>
            <a:tailEnd/>
          </a:ln>
          <a:effectLst>
            <a:glow rad="63500">
              <a:srgbClr val="FFFF00">
                <a:alpha val="45000"/>
              </a:srgbClr>
            </a:glo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b="1" i="0" u="none" strike="noStrike" cap="none" normalizeH="0" baseline="0" dirty="0" smtClean="0">
                <a:ln>
                  <a:noFill/>
                </a:ln>
                <a:solidFill>
                  <a:schemeClr val="bg1"/>
                </a:solidFill>
                <a:effectLst/>
                <a:latin typeface="Arial" pitchFamily="34" charset="0"/>
                <a:cs typeface="Arial" pitchFamily="34" charset="0"/>
              </a:rPr>
              <a:t>PLAN</a:t>
            </a:r>
            <a:r>
              <a:rPr kumimoji="0" lang="es-CO" b="1" i="0" u="none" strike="noStrike" cap="none" normalizeH="0" dirty="0" smtClean="0">
                <a:ln>
                  <a:noFill/>
                </a:ln>
                <a:solidFill>
                  <a:schemeClr val="bg1"/>
                </a:solidFill>
                <a:effectLst/>
                <a:latin typeface="Arial" pitchFamily="34" charset="0"/>
                <a:cs typeface="Arial" pitchFamily="34" charset="0"/>
              </a:rPr>
              <a:t> DE GESTION AMBIENTAL</a:t>
            </a:r>
            <a:endParaRPr kumimoji="0" lang="es-CO"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 Box 4"/>
          <p:cNvSpPr txBox="1">
            <a:spLocks noChangeArrowheads="1"/>
          </p:cNvSpPr>
          <p:nvPr/>
        </p:nvSpPr>
        <p:spPr bwMode="auto">
          <a:xfrm>
            <a:off x="928662" y="1643050"/>
            <a:ext cx="4786346" cy="561986"/>
          </a:xfrm>
          <a:prstGeom prst="rect">
            <a:avLst/>
          </a:prstGeom>
          <a:ln w="28575">
            <a:solidFill>
              <a:srgbClr val="FFFF00"/>
            </a:solidFill>
            <a:headEnd/>
            <a:tailEnd/>
          </a:ln>
          <a:effectLst>
            <a:glow rad="63500">
              <a:srgbClr val="FFFF00">
                <a:alpha val="45000"/>
              </a:srgbClr>
            </a:glo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600" b="1" i="0" u="none" strike="noStrike" cap="none" normalizeH="0" baseline="0" dirty="0" smtClean="0">
                <a:ln>
                  <a:noFill/>
                </a:ln>
                <a:solidFill>
                  <a:schemeClr val="bg1"/>
                </a:solidFill>
                <a:effectLst/>
                <a:latin typeface="Arial" pitchFamily="34" charset="0"/>
                <a:cs typeface="Arial" pitchFamily="34" charset="0"/>
              </a:rPr>
              <a:t>Plan de Desarrollo Municipal </a:t>
            </a:r>
            <a:r>
              <a:rPr kumimoji="0" lang="es-CO" sz="1600" b="1" i="0" u="none" strike="noStrike" cap="none" normalizeH="0" baseline="0" dirty="0" smtClean="0">
                <a:ln>
                  <a:noFill/>
                </a:ln>
                <a:solidFill>
                  <a:schemeClr val="bg1"/>
                </a:solidFill>
                <a:effectLst/>
                <a:latin typeface="Arial" pitchFamily="34" charset="0"/>
                <a:cs typeface="Arial" pitchFamily="34" charset="0"/>
              </a:rPr>
              <a:t>Santuario 2008-2011</a:t>
            </a:r>
            <a:endParaRPr kumimoji="0" lang="es-CO"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 Box 5"/>
          <p:cNvSpPr txBox="1">
            <a:spLocks noChangeArrowheads="1"/>
          </p:cNvSpPr>
          <p:nvPr/>
        </p:nvSpPr>
        <p:spPr bwMode="auto">
          <a:xfrm>
            <a:off x="928662" y="2357430"/>
            <a:ext cx="4786346" cy="571480"/>
          </a:xfrm>
          <a:prstGeom prst="rect">
            <a:avLst/>
          </a:prstGeom>
          <a:ln w="28575">
            <a:solidFill>
              <a:srgbClr val="FFFF00"/>
            </a:solidFill>
            <a:headEnd/>
            <a:tailEnd/>
          </a:ln>
          <a:effectLst>
            <a:glow rad="63500">
              <a:srgbClr val="FFFF00">
                <a:alpha val="45000"/>
              </a:srgbClr>
            </a:glo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600" b="1" i="0" u="none" strike="noStrike" cap="none" normalizeH="0" baseline="0" dirty="0" smtClean="0">
                <a:ln>
                  <a:noFill/>
                </a:ln>
                <a:solidFill>
                  <a:schemeClr val="bg1"/>
                </a:solidFill>
                <a:effectLst/>
                <a:latin typeface="Arial" pitchFamily="34" charset="0"/>
                <a:cs typeface="Arial" pitchFamily="34" charset="0"/>
              </a:rPr>
              <a:t>Esquema de Ordenamiento Territorial de </a:t>
            </a:r>
            <a:r>
              <a:rPr kumimoji="0" lang="es-CO" sz="1600" b="1" i="0" u="none" strike="noStrike" cap="none" normalizeH="0" baseline="0" dirty="0" smtClean="0">
                <a:ln>
                  <a:noFill/>
                </a:ln>
                <a:solidFill>
                  <a:schemeClr val="bg1"/>
                </a:solidFill>
                <a:effectLst/>
                <a:latin typeface="Arial" pitchFamily="34" charset="0"/>
                <a:cs typeface="Arial" pitchFamily="34" charset="0"/>
              </a:rPr>
              <a:t>Santuario</a:t>
            </a:r>
            <a:r>
              <a:rPr kumimoji="0" lang="es-CO" sz="1600" b="1" i="0" u="none" strike="noStrike" cap="none" normalizeH="0" dirty="0" smtClean="0">
                <a:ln>
                  <a:noFill/>
                </a:ln>
                <a:solidFill>
                  <a:schemeClr val="bg1"/>
                </a:solidFill>
                <a:effectLst/>
                <a:latin typeface="Arial" pitchFamily="34" charset="0"/>
                <a:cs typeface="Arial" pitchFamily="34" charset="0"/>
              </a:rPr>
              <a:t> 2000- </a:t>
            </a:r>
            <a:r>
              <a:rPr kumimoji="0" lang="es-CO" sz="1600" b="1" i="0" u="none" strike="noStrike" cap="none" normalizeH="0" baseline="0" dirty="0" smtClean="0">
                <a:ln>
                  <a:noFill/>
                </a:ln>
                <a:solidFill>
                  <a:schemeClr val="bg1"/>
                </a:solidFill>
                <a:effectLst/>
                <a:latin typeface="Arial" pitchFamily="34" charset="0"/>
                <a:cs typeface="Arial" pitchFamily="34" charset="0"/>
              </a:rPr>
              <a:t>2012</a:t>
            </a:r>
            <a:endParaRPr kumimoji="0" lang="es-CO"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8" name="Text Box 6"/>
          <p:cNvSpPr txBox="1">
            <a:spLocks noChangeArrowheads="1"/>
          </p:cNvSpPr>
          <p:nvPr/>
        </p:nvSpPr>
        <p:spPr bwMode="auto">
          <a:xfrm>
            <a:off x="928662" y="3087691"/>
            <a:ext cx="4786346" cy="341309"/>
          </a:xfrm>
          <a:prstGeom prst="rect">
            <a:avLst/>
          </a:prstGeom>
          <a:ln w="28575">
            <a:solidFill>
              <a:srgbClr val="FFFF00"/>
            </a:solidFill>
            <a:headEnd/>
            <a:tailEnd/>
          </a:ln>
          <a:effectLst>
            <a:glow rad="63500">
              <a:srgbClr val="FFFF00">
                <a:alpha val="45000"/>
              </a:srgbClr>
            </a:glo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CO" sz="1600" b="1" dirty="0" smtClean="0">
                <a:solidFill>
                  <a:schemeClr val="bg1"/>
                </a:solidFill>
                <a:latin typeface="Arial" pitchFamily="34" charset="0"/>
                <a:cs typeface="Arial" pitchFamily="34" charset="0"/>
              </a:rPr>
              <a:t>Agenda Ambiental de Santuario 2012</a:t>
            </a:r>
            <a:endParaRPr kumimoji="0" lang="es-CO"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9" name="Text Box 7"/>
          <p:cNvSpPr txBox="1">
            <a:spLocks noChangeArrowheads="1"/>
          </p:cNvSpPr>
          <p:nvPr/>
        </p:nvSpPr>
        <p:spPr bwMode="auto">
          <a:xfrm>
            <a:off x="714348" y="4581526"/>
            <a:ext cx="5286412" cy="704862"/>
          </a:xfrm>
          <a:prstGeom prst="rect">
            <a:avLst/>
          </a:prstGeom>
          <a:ln w="38100">
            <a:solidFill>
              <a:schemeClr val="tx1"/>
            </a:solidFill>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600" b="1" i="0" u="none" strike="noStrike" cap="none" normalizeH="0" baseline="0" dirty="0" smtClean="0">
                <a:ln>
                  <a:noFill/>
                </a:ln>
                <a:solidFill>
                  <a:schemeClr val="bg1"/>
                </a:solidFill>
                <a:effectLst/>
                <a:latin typeface="Arial" pitchFamily="34" charset="0"/>
                <a:cs typeface="Arial" pitchFamily="34" charset="0"/>
              </a:rPr>
              <a:t>Plan de Desarrollo Departamental Risaralda </a:t>
            </a:r>
            <a:endParaRPr kumimoji="0" lang="es-CO"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600" b="1" i="0" u="none" strike="noStrike" cap="none" normalizeH="0" baseline="0" dirty="0" smtClean="0">
                <a:ln>
                  <a:noFill/>
                </a:ln>
                <a:solidFill>
                  <a:schemeClr val="bg1"/>
                </a:solidFill>
                <a:effectLst/>
                <a:latin typeface="Arial" pitchFamily="34" charset="0"/>
                <a:cs typeface="Arial" pitchFamily="34" charset="0"/>
              </a:rPr>
              <a:t>(</a:t>
            </a:r>
            <a:r>
              <a:rPr kumimoji="0" lang="es-CO" sz="1600" b="1" i="0" u="none" strike="noStrike" cap="none" normalizeH="0" baseline="0" dirty="0" smtClean="0">
                <a:ln>
                  <a:noFill/>
                </a:ln>
                <a:solidFill>
                  <a:schemeClr val="bg1"/>
                </a:solidFill>
                <a:effectLst/>
                <a:latin typeface="Arial" pitchFamily="34" charset="0"/>
                <a:cs typeface="Arial" pitchFamily="34" charset="0"/>
              </a:rPr>
              <a:t>2008-2011)</a:t>
            </a:r>
          </a:p>
        </p:txBody>
      </p:sp>
      <p:sp>
        <p:nvSpPr>
          <p:cNvPr id="10" name="Text Box 8"/>
          <p:cNvSpPr txBox="1">
            <a:spLocks noChangeArrowheads="1"/>
          </p:cNvSpPr>
          <p:nvPr/>
        </p:nvSpPr>
        <p:spPr bwMode="auto">
          <a:xfrm>
            <a:off x="1857356" y="3795708"/>
            <a:ext cx="1397007" cy="642942"/>
          </a:xfrm>
          <a:prstGeom prst="rect">
            <a:avLst/>
          </a:prstGeom>
          <a:ln w="38100">
            <a:solidFill>
              <a:schemeClr val="tx1"/>
            </a:solidFill>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600" b="1" i="0" u="none" strike="noStrike" cap="none" normalizeH="0" baseline="0" dirty="0" smtClean="0">
                <a:ln>
                  <a:noFill/>
                </a:ln>
                <a:solidFill>
                  <a:schemeClr val="bg1"/>
                </a:solidFill>
                <a:effectLst/>
                <a:latin typeface="Arial" pitchFamily="34" charset="0"/>
                <a:cs typeface="Arial" pitchFamily="34" charset="0"/>
              </a:rPr>
              <a:t>PGAR</a:t>
            </a:r>
            <a:r>
              <a:rPr kumimoji="0" lang="es-CO" sz="1600" b="1" i="0" u="none" strike="noStrike" cap="none" normalizeH="0" dirty="0" smtClean="0">
                <a:ln>
                  <a:noFill/>
                </a:ln>
                <a:solidFill>
                  <a:schemeClr val="bg1"/>
                </a:solidFill>
                <a:effectLst/>
                <a:latin typeface="Arial" pitchFamily="34" charset="0"/>
                <a:cs typeface="Arial" pitchFamily="34" charset="0"/>
              </a:rPr>
              <a:t>   </a:t>
            </a:r>
            <a:r>
              <a:rPr kumimoji="0" lang="es-CO" sz="1600" b="1" i="0" u="none" strike="noStrike" cap="none" normalizeH="0" baseline="0" dirty="0" smtClean="0">
                <a:ln>
                  <a:noFill/>
                </a:ln>
                <a:solidFill>
                  <a:schemeClr val="bg1"/>
                </a:solidFill>
                <a:effectLst/>
                <a:latin typeface="Arial" pitchFamily="34" charset="0"/>
                <a:cs typeface="Arial" pitchFamily="34" charset="0"/>
              </a:rPr>
              <a:t>(2002-2012)</a:t>
            </a:r>
          </a:p>
        </p:txBody>
      </p:sp>
      <p:sp>
        <p:nvSpPr>
          <p:cNvPr id="12" name="Text Box 10"/>
          <p:cNvSpPr txBox="1">
            <a:spLocks noChangeArrowheads="1"/>
          </p:cNvSpPr>
          <p:nvPr/>
        </p:nvSpPr>
        <p:spPr bwMode="auto">
          <a:xfrm>
            <a:off x="3428992" y="3795708"/>
            <a:ext cx="1428760" cy="642942"/>
          </a:xfrm>
          <a:prstGeom prst="rect">
            <a:avLst/>
          </a:prstGeom>
          <a:ln w="38100">
            <a:solidFill>
              <a:schemeClr val="tx1"/>
            </a:solidFill>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CO" sz="1600" b="1" dirty="0" smtClean="0">
                <a:solidFill>
                  <a:schemeClr val="bg1"/>
                </a:solidFill>
                <a:latin typeface="Arial" pitchFamily="34" charset="0"/>
                <a:cs typeface="Arial" pitchFamily="34" charset="0"/>
              </a:rPr>
              <a:t>LAGUR</a:t>
            </a:r>
            <a:endParaRPr kumimoji="0" lang="es-CO"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14" name="Text Box 12"/>
          <p:cNvSpPr txBox="1">
            <a:spLocks noChangeArrowheads="1"/>
          </p:cNvSpPr>
          <p:nvPr/>
        </p:nvSpPr>
        <p:spPr bwMode="auto">
          <a:xfrm>
            <a:off x="1285852" y="5653096"/>
            <a:ext cx="1671641" cy="776300"/>
          </a:xfrm>
          <a:prstGeom prst="rect">
            <a:avLst/>
          </a:prstGeom>
          <a:ln w="38100">
            <a:solidFill>
              <a:srgbClr val="FFFF00"/>
            </a:solidFill>
            <a:headEnd/>
            <a:tailEnd/>
          </a:ln>
          <a:effectLst>
            <a:glow rad="228600">
              <a:schemeClr val="accent1">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600" b="1" i="0" u="none" strike="noStrike" cap="none" normalizeH="0" baseline="0" dirty="0" smtClean="0">
                <a:ln>
                  <a:noFill/>
                </a:ln>
                <a:solidFill>
                  <a:schemeClr val="tx1"/>
                </a:solidFill>
                <a:effectLst/>
                <a:latin typeface="Arial" pitchFamily="34" charset="0"/>
                <a:cs typeface="Arial" pitchFamily="34" charset="0"/>
              </a:rPr>
              <a:t>Colombia Visión 2019</a:t>
            </a:r>
          </a:p>
        </p:txBody>
      </p:sp>
      <p:sp>
        <p:nvSpPr>
          <p:cNvPr id="15" name="Text Box 13"/>
          <p:cNvSpPr txBox="1">
            <a:spLocks noChangeArrowheads="1"/>
          </p:cNvSpPr>
          <p:nvPr/>
        </p:nvSpPr>
        <p:spPr bwMode="auto">
          <a:xfrm>
            <a:off x="3571868" y="5653096"/>
            <a:ext cx="2135213" cy="776300"/>
          </a:xfrm>
          <a:prstGeom prst="rect">
            <a:avLst/>
          </a:prstGeom>
          <a:ln w="38100">
            <a:solidFill>
              <a:srgbClr val="FFFF00"/>
            </a:solidFill>
            <a:headEnd/>
            <a:tailEnd/>
          </a:ln>
          <a:effectLst>
            <a:glow rad="228600">
              <a:schemeClr val="accent1">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600" b="1" i="0" u="none" strike="noStrike" cap="none" normalizeH="0" baseline="0" dirty="0" smtClean="0">
                <a:ln>
                  <a:noFill/>
                </a:ln>
                <a:solidFill>
                  <a:schemeClr val="tx1"/>
                </a:solidFill>
                <a:effectLst/>
                <a:latin typeface="Arial" pitchFamily="34" charset="0"/>
                <a:cs typeface="Arial" pitchFamily="34" charset="0"/>
              </a:rPr>
              <a:t>Plan Nacional de Desarrollo (2006-2010)</a:t>
            </a:r>
          </a:p>
        </p:txBody>
      </p:sp>
      <p:sp>
        <p:nvSpPr>
          <p:cNvPr id="26" name="Text Box 13"/>
          <p:cNvSpPr txBox="1">
            <a:spLocks noChangeArrowheads="1"/>
          </p:cNvSpPr>
          <p:nvPr/>
        </p:nvSpPr>
        <p:spPr bwMode="auto">
          <a:xfrm>
            <a:off x="7215206" y="5857892"/>
            <a:ext cx="1714512" cy="500066"/>
          </a:xfrm>
          <a:prstGeom prst="rect">
            <a:avLst/>
          </a:prstGeom>
          <a:ln w="38100">
            <a:solidFill>
              <a:srgbClr val="FFFF00"/>
            </a:solidFill>
            <a:headEnd/>
            <a:tailEnd/>
          </a:ln>
          <a:effectLst>
            <a:glow rad="228600">
              <a:schemeClr val="accent5">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400" b="1" i="0" u="none" strike="noStrike" cap="none" normalizeH="0" baseline="0" dirty="0" smtClean="0">
                <a:ln>
                  <a:noFill/>
                </a:ln>
                <a:effectLst/>
                <a:latin typeface="Arial" pitchFamily="34" charset="0"/>
                <a:cs typeface="Arial" pitchFamily="34" charset="0"/>
              </a:rPr>
              <a:t>NACIONAL</a:t>
            </a:r>
            <a:endParaRPr kumimoji="0" lang="es-CO" sz="1400" b="1" i="0" u="none" strike="noStrike" cap="none" normalizeH="0" baseline="0" dirty="0" smtClean="0">
              <a:ln>
                <a:noFill/>
              </a:ln>
              <a:effectLst/>
              <a:latin typeface="Arial" pitchFamily="34" charset="0"/>
              <a:cs typeface="Arial" pitchFamily="34" charset="0"/>
            </a:endParaRPr>
          </a:p>
        </p:txBody>
      </p:sp>
      <p:sp>
        <p:nvSpPr>
          <p:cNvPr id="27" name="Text Box 12"/>
          <p:cNvSpPr txBox="1">
            <a:spLocks noChangeArrowheads="1"/>
          </p:cNvSpPr>
          <p:nvPr/>
        </p:nvSpPr>
        <p:spPr bwMode="auto">
          <a:xfrm>
            <a:off x="7143768" y="1714488"/>
            <a:ext cx="1714512" cy="428628"/>
          </a:xfrm>
          <a:prstGeom prst="rect">
            <a:avLst/>
          </a:prstGeom>
          <a:gradFill rotWithShape="0">
            <a:gsLst>
              <a:gs pos="0">
                <a:srgbClr val="95B3D7"/>
              </a:gs>
              <a:gs pos="50000">
                <a:srgbClr val="DBE5F1"/>
              </a:gs>
              <a:gs pos="100000">
                <a:srgbClr val="95B3D7"/>
              </a:gs>
            </a:gsLst>
            <a:lin ang="18900000" scaled="1"/>
          </a:gradFill>
          <a:ln w="38100">
            <a:solidFill>
              <a:srgbClr val="FFFF00"/>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s-CO" sz="1600" b="1" dirty="0" smtClean="0">
                <a:solidFill>
                  <a:schemeClr val="bg1"/>
                </a:solidFill>
                <a:latin typeface="Arial" pitchFamily="34" charset="0"/>
                <a:cs typeface="Arial" pitchFamily="34" charset="0"/>
              </a:rPr>
              <a:t>MUNICIPAL</a:t>
            </a:r>
            <a:endParaRPr kumimoji="0" lang="es-CO"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28" name="Text Box 11"/>
          <p:cNvSpPr txBox="1">
            <a:spLocks noChangeArrowheads="1"/>
          </p:cNvSpPr>
          <p:nvPr/>
        </p:nvSpPr>
        <p:spPr bwMode="auto">
          <a:xfrm>
            <a:off x="7286644" y="4286256"/>
            <a:ext cx="1500198" cy="381003"/>
          </a:xfrm>
          <a:prstGeom prst="rect">
            <a:avLst/>
          </a:prstGeom>
          <a:ln w="57150">
            <a:solidFill>
              <a:schemeClr val="tx1"/>
            </a:solidFill>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600" b="1" i="0" u="none" strike="noStrike" cap="none" normalizeH="0" baseline="0" dirty="0" smtClean="0">
                <a:ln>
                  <a:noFill/>
                </a:ln>
                <a:solidFill>
                  <a:schemeClr val="bg1"/>
                </a:solidFill>
                <a:effectLst/>
                <a:latin typeface="Arial" pitchFamily="34" charset="0"/>
                <a:cs typeface="Arial" pitchFamily="34" charset="0"/>
              </a:rPr>
              <a:t>REGIONAL</a:t>
            </a:r>
            <a:endParaRPr kumimoji="0" lang="es-CO"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31" name="Rectangle 2"/>
          <p:cNvSpPr>
            <a:spLocks noGrp="1" noChangeArrowheads="1"/>
          </p:cNvSpPr>
          <p:nvPr>
            <p:ph type="title"/>
          </p:nvPr>
        </p:nvSpPr>
        <p:spPr>
          <a:xfrm>
            <a:off x="928662" y="214290"/>
            <a:ext cx="7772400" cy="914400"/>
          </a:xfrm>
        </p:spPr>
        <p:txBody>
          <a:bodyPr/>
          <a:lstStyle/>
          <a:p>
            <a:pPr algn="ctr" eaLnBrk="1" hangingPunct="1"/>
            <a:r>
              <a:rPr lang="es-CO"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rPr>
              <a:t>POLITICAS</a:t>
            </a:r>
            <a:endParaRPr lang="es-ES"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endParaRPr>
          </a:p>
        </p:txBody>
      </p:sp>
      <p:sp>
        <p:nvSpPr>
          <p:cNvPr id="34" name="33 Cerrar corchete"/>
          <p:cNvSpPr/>
          <p:nvPr/>
        </p:nvSpPr>
        <p:spPr>
          <a:xfrm>
            <a:off x="5929322" y="928670"/>
            <a:ext cx="285752" cy="2643206"/>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
        <p:nvSpPr>
          <p:cNvPr id="35" name="34 Cerrar corchete"/>
          <p:cNvSpPr/>
          <p:nvPr/>
        </p:nvSpPr>
        <p:spPr>
          <a:xfrm>
            <a:off x="5929322" y="3643314"/>
            <a:ext cx="285752" cy="1857388"/>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
        <p:nvSpPr>
          <p:cNvPr id="36" name="35 Cerrar corchete"/>
          <p:cNvSpPr/>
          <p:nvPr/>
        </p:nvSpPr>
        <p:spPr>
          <a:xfrm>
            <a:off x="5929322" y="5572140"/>
            <a:ext cx="357190" cy="928694"/>
          </a:xfrm>
          <a:prstGeom prst="rightBracket">
            <a:avLst>
              <a:gd name="adj" fmla="val 12212"/>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
        <p:nvSpPr>
          <p:cNvPr id="37" name="36 Flecha derecha"/>
          <p:cNvSpPr/>
          <p:nvPr/>
        </p:nvSpPr>
        <p:spPr>
          <a:xfrm>
            <a:off x="6357950" y="1714488"/>
            <a:ext cx="642942" cy="42862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8" name="37 Flecha derecha"/>
          <p:cNvSpPr/>
          <p:nvPr/>
        </p:nvSpPr>
        <p:spPr>
          <a:xfrm>
            <a:off x="6429388" y="4286256"/>
            <a:ext cx="642942" cy="42862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9" name="38 Flecha derecha"/>
          <p:cNvSpPr/>
          <p:nvPr/>
        </p:nvSpPr>
        <p:spPr>
          <a:xfrm>
            <a:off x="6357950" y="5929330"/>
            <a:ext cx="642942" cy="42862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style.rotation</p:attrName>
                                        </p:attrNameLst>
                                      </p:cBhvr>
                                      <p:tavLst>
                                        <p:tav tm="0">
                                          <p:val>
                                            <p:fltVal val="720"/>
                                          </p:val>
                                        </p:tav>
                                        <p:tav tm="100000">
                                          <p:val>
                                            <p:fltVal val="0"/>
                                          </p:val>
                                        </p:tav>
                                      </p:tavLst>
                                    </p:anim>
                                    <p:anim calcmode="lin" valueType="num">
                                      <p:cBhvr>
                                        <p:cTn id="9" dur="2000" fill="hold"/>
                                        <p:tgtEl>
                                          <p:spTgt spid="26"/>
                                        </p:tgtEl>
                                        <p:attrNameLst>
                                          <p:attrName>ppt_h</p:attrName>
                                        </p:attrNameLst>
                                      </p:cBhvr>
                                      <p:tavLst>
                                        <p:tav tm="0">
                                          <p:val>
                                            <p:fltVal val="0"/>
                                          </p:val>
                                        </p:tav>
                                        <p:tav tm="100000">
                                          <p:val>
                                            <p:strVal val="#ppt_h"/>
                                          </p:val>
                                        </p:tav>
                                      </p:tavLst>
                                    </p:anim>
                                    <p:anim calcmode="lin" valueType="num">
                                      <p:cBhvr>
                                        <p:cTn id="10" dur="2000" fill="hold"/>
                                        <p:tgtEl>
                                          <p:spTgt spid="2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anim calcmode="lin" valueType="num">
                                      <p:cBhvr>
                                        <p:cTn id="14" dur="2000" fill="hold"/>
                                        <p:tgtEl>
                                          <p:spTgt spid="28"/>
                                        </p:tgtEl>
                                        <p:attrNameLst>
                                          <p:attrName>style.rotation</p:attrName>
                                        </p:attrNameLst>
                                      </p:cBhvr>
                                      <p:tavLst>
                                        <p:tav tm="0">
                                          <p:val>
                                            <p:fltVal val="720"/>
                                          </p:val>
                                        </p:tav>
                                        <p:tav tm="100000">
                                          <p:val>
                                            <p:fltVal val="0"/>
                                          </p:val>
                                        </p:tav>
                                      </p:tavLst>
                                    </p:anim>
                                    <p:anim calcmode="lin" valueType="num">
                                      <p:cBhvr>
                                        <p:cTn id="15" dur="2000" fill="hold"/>
                                        <p:tgtEl>
                                          <p:spTgt spid="28"/>
                                        </p:tgtEl>
                                        <p:attrNameLst>
                                          <p:attrName>ppt_h</p:attrName>
                                        </p:attrNameLst>
                                      </p:cBhvr>
                                      <p:tavLst>
                                        <p:tav tm="0">
                                          <p:val>
                                            <p:fltVal val="0"/>
                                          </p:val>
                                        </p:tav>
                                        <p:tav tm="100000">
                                          <p:val>
                                            <p:strVal val="#ppt_h"/>
                                          </p:val>
                                        </p:tav>
                                      </p:tavLst>
                                    </p:anim>
                                    <p:anim calcmode="lin" valueType="num">
                                      <p:cBhvr>
                                        <p:cTn id="16" dur="2000" fill="hold"/>
                                        <p:tgtEl>
                                          <p:spTgt spid="28"/>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anim calcmode="lin" valueType="num">
                                      <p:cBhvr>
                                        <p:cTn id="20" dur="2000" fill="hold"/>
                                        <p:tgtEl>
                                          <p:spTgt spid="27"/>
                                        </p:tgtEl>
                                        <p:attrNameLst>
                                          <p:attrName>style.rotation</p:attrName>
                                        </p:attrNameLst>
                                      </p:cBhvr>
                                      <p:tavLst>
                                        <p:tav tm="0">
                                          <p:val>
                                            <p:fltVal val="720"/>
                                          </p:val>
                                        </p:tav>
                                        <p:tav tm="100000">
                                          <p:val>
                                            <p:fltVal val="0"/>
                                          </p:val>
                                        </p:tav>
                                      </p:tavLst>
                                    </p:anim>
                                    <p:anim calcmode="lin" valueType="num">
                                      <p:cBhvr>
                                        <p:cTn id="21" dur="2000" fill="hold"/>
                                        <p:tgtEl>
                                          <p:spTgt spid="27"/>
                                        </p:tgtEl>
                                        <p:attrNameLst>
                                          <p:attrName>ppt_h</p:attrName>
                                        </p:attrNameLst>
                                      </p:cBhvr>
                                      <p:tavLst>
                                        <p:tav tm="0">
                                          <p:val>
                                            <p:fltVal val="0"/>
                                          </p:val>
                                        </p:tav>
                                        <p:tav tm="100000">
                                          <p:val>
                                            <p:strVal val="#ppt_h"/>
                                          </p:val>
                                        </p:tav>
                                      </p:tavLst>
                                    </p:anim>
                                    <p:anim calcmode="lin" valueType="num">
                                      <p:cBhvr>
                                        <p:cTn id="22" dur="2000" fill="hold"/>
                                        <p:tgtEl>
                                          <p:spTgt spid="27"/>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anim calcmode="lin" valueType="num">
                                      <p:cBhvr>
                                        <p:cTn id="68" dur="2000" fill="hold"/>
                                        <p:tgtEl>
                                          <p:spTgt spid="4"/>
                                        </p:tgtEl>
                                        <p:attrNameLst>
                                          <p:attrName>style.rotation</p:attrName>
                                        </p:attrNameLst>
                                      </p:cBhvr>
                                      <p:tavLst>
                                        <p:tav tm="0">
                                          <p:val>
                                            <p:fltVal val="720"/>
                                          </p:val>
                                        </p:tav>
                                        <p:tav tm="100000">
                                          <p:val>
                                            <p:fltVal val="0"/>
                                          </p:val>
                                        </p:tav>
                                      </p:tavLst>
                                    </p:anim>
                                    <p:anim calcmode="lin" valueType="num">
                                      <p:cBhvr>
                                        <p:cTn id="69" dur="2000" fill="hold"/>
                                        <p:tgtEl>
                                          <p:spTgt spid="4"/>
                                        </p:tgtEl>
                                        <p:attrNameLst>
                                          <p:attrName>ppt_h</p:attrName>
                                        </p:attrNameLst>
                                      </p:cBhvr>
                                      <p:tavLst>
                                        <p:tav tm="0">
                                          <p:val>
                                            <p:fltVal val="0"/>
                                          </p:val>
                                        </p:tav>
                                        <p:tav tm="100000">
                                          <p:val>
                                            <p:strVal val="#ppt_h"/>
                                          </p:val>
                                        </p:tav>
                                      </p:tavLst>
                                    </p:anim>
                                    <p:anim calcmode="lin" valueType="num">
                                      <p:cBhvr>
                                        <p:cTn id="7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4" grpId="0" animBg="1"/>
      <p:bldP spid="1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197 Rectángulo redondeado"/>
          <p:cNvSpPr/>
          <p:nvPr/>
        </p:nvSpPr>
        <p:spPr>
          <a:xfrm>
            <a:off x="4572000" y="2500306"/>
            <a:ext cx="4071966" cy="2214578"/>
          </a:xfrm>
          <a:prstGeom prst="roundRect">
            <a:avLst/>
          </a:prstGeom>
          <a:scene3d>
            <a:camera prst="perspectiveHeroicExtremeLeftFacing"/>
            <a:lightRig rig="brightRoom" dir="tl">
              <a:rot lat="0" lon="0" rev="8700000"/>
            </a:lightRig>
          </a:scene3d>
          <a:sp3d>
            <a:bevelT w="0" h="0"/>
            <a:contourClr>
              <a:schemeClr val="accent4">
                <a:tint val="70000"/>
              </a:schemeClr>
            </a:contourClr>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7170" name="Rectangle 2"/>
          <p:cNvSpPr>
            <a:spLocks noGrp="1" noChangeArrowheads="1"/>
          </p:cNvSpPr>
          <p:nvPr>
            <p:ph type="title"/>
          </p:nvPr>
        </p:nvSpPr>
        <p:spPr/>
        <p:txBody>
          <a:bodyPr/>
          <a:lstStyle/>
          <a:p>
            <a:pPr algn="ctr" eaLnBrk="1" hangingPunct="1"/>
            <a:r>
              <a:rPr lang="es-ES" sz="28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rPr>
              <a:t>MAPA DE PROCESOS DE GESTION AMBIENTAL MUNICIPAL</a:t>
            </a:r>
            <a:endParaRPr lang="es-ES" sz="28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endParaRPr>
          </a:p>
        </p:txBody>
      </p:sp>
      <p:pic>
        <p:nvPicPr>
          <p:cNvPr id="4" name="Picture 5" descr="Escudo de Santuario">
            <a:hlinkClick r:id="rId3" tooltip="Ver escudo del tamaño original"/>
          </p:cNvPr>
          <p:cNvPicPr>
            <a:picLocks noChangeAspect="1" noChangeArrowheads="1"/>
          </p:cNvPicPr>
          <p:nvPr/>
        </p:nvPicPr>
        <p:blipFill>
          <a:blip r:embed="rId4"/>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
        <p:nvSpPr>
          <p:cNvPr id="194" name="193 CuadroTexto"/>
          <p:cNvSpPr txBox="1"/>
          <p:nvPr/>
        </p:nvSpPr>
        <p:spPr>
          <a:xfrm>
            <a:off x="5357818" y="2786058"/>
            <a:ext cx="3201517" cy="1477328"/>
          </a:xfrm>
          <a:prstGeom prst="rect">
            <a:avLst/>
          </a:prstGeom>
          <a:noFill/>
        </p:spPr>
        <p:txBody>
          <a:bodyPr wrap="none" rtlCol="0">
            <a:spAutoFit/>
          </a:bodyPr>
          <a:lstStyle/>
          <a:p>
            <a:pPr>
              <a:buClr>
                <a:srgbClr val="FFFF00"/>
              </a:buClr>
              <a:buFont typeface="Wingdings" pitchFamily="2" charset="2"/>
              <a:buChar char="§"/>
            </a:pPr>
            <a:r>
              <a:rPr lang="es-CO" b="1" dirty="0" smtClean="0">
                <a:latin typeface="Tahoma" pitchFamily="34" charset="0"/>
                <a:cs typeface="Tahoma" pitchFamily="34" charset="0"/>
              </a:rPr>
              <a:t>PROCESOS VISIONALES</a:t>
            </a:r>
          </a:p>
          <a:p>
            <a:pPr>
              <a:buClr>
                <a:srgbClr val="FFFF00"/>
              </a:buClr>
              <a:buFont typeface="Wingdings" pitchFamily="2" charset="2"/>
              <a:buChar char="§"/>
            </a:pPr>
            <a:endParaRPr lang="es-CO" b="1" dirty="0" smtClean="0">
              <a:latin typeface="Tahoma" pitchFamily="34" charset="0"/>
              <a:cs typeface="Tahoma" pitchFamily="34" charset="0"/>
            </a:endParaRPr>
          </a:p>
          <a:p>
            <a:pPr>
              <a:buClr>
                <a:srgbClr val="FFFF00"/>
              </a:buClr>
              <a:buFont typeface="Wingdings" pitchFamily="2" charset="2"/>
              <a:buChar char="§"/>
            </a:pPr>
            <a:r>
              <a:rPr lang="es-CO" b="1" dirty="0" smtClean="0">
                <a:latin typeface="Tahoma" pitchFamily="34" charset="0"/>
                <a:cs typeface="Tahoma" pitchFamily="34" charset="0"/>
              </a:rPr>
              <a:t>PROCESOS MISIONALES </a:t>
            </a:r>
          </a:p>
          <a:p>
            <a:pPr>
              <a:buClr>
                <a:srgbClr val="FFFF00"/>
              </a:buClr>
              <a:buFont typeface="Wingdings" pitchFamily="2" charset="2"/>
              <a:buChar char="§"/>
            </a:pPr>
            <a:endParaRPr lang="es-CO" b="1" dirty="0" smtClean="0">
              <a:latin typeface="Tahoma" pitchFamily="34" charset="0"/>
              <a:cs typeface="Tahoma" pitchFamily="34" charset="0"/>
            </a:endParaRPr>
          </a:p>
          <a:p>
            <a:pPr>
              <a:buClr>
                <a:srgbClr val="FFFF00"/>
              </a:buClr>
              <a:buFont typeface="Wingdings" pitchFamily="2" charset="2"/>
              <a:buChar char="§"/>
            </a:pPr>
            <a:r>
              <a:rPr lang="es-CO" b="1" dirty="0" smtClean="0">
                <a:latin typeface="Tahoma" pitchFamily="34" charset="0"/>
                <a:cs typeface="Tahoma" pitchFamily="34" charset="0"/>
              </a:rPr>
              <a:t>PROCESOS DE SOPORTE</a:t>
            </a:r>
            <a:endParaRPr lang="es-ES" b="1" dirty="0">
              <a:latin typeface="Tahoma" pitchFamily="34" charset="0"/>
              <a:cs typeface="Tahoma" pitchFamily="34" charset="0"/>
            </a:endParaRPr>
          </a:p>
        </p:txBody>
      </p:sp>
      <p:grpSp>
        <p:nvGrpSpPr>
          <p:cNvPr id="222" name="221 Grupo"/>
          <p:cNvGrpSpPr/>
          <p:nvPr/>
        </p:nvGrpSpPr>
        <p:grpSpPr>
          <a:xfrm rot="205190">
            <a:off x="285720" y="2285992"/>
            <a:ext cx="5500726" cy="3362325"/>
            <a:chOff x="241300" y="2962275"/>
            <a:chExt cx="3978275" cy="3362325"/>
          </a:xfrm>
          <a:effectLst>
            <a:reflection blurRad="6350" stA="50000" endA="300" endPos="55000" dir="5400000" sy="-100000" algn="bl" rotWithShape="0"/>
          </a:effectLst>
          <a:scene3d>
            <a:camera prst="perspectiveContrastingRightFacing"/>
            <a:lightRig rig="threePt" dir="t"/>
          </a:scene3d>
        </p:grpSpPr>
        <p:pic>
          <p:nvPicPr>
            <p:cNvPr id="48334" name="Imagen 1" descr="PDCA Cycle">
              <a:hlinkClick r:id="rId5" action="ppaction://hlinkfile"/>
            </p:cNvPr>
            <p:cNvPicPr>
              <a:picLocks noChangeAspect="1" noChangeArrowheads="1"/>
            </p:cNvPicPr>
            <p:nvPr/>
          </p:nvPicPr>
          <p:blipFill>
            <a:blip r:embed="rId6"/>
            <a:srcRect/>
            <a:stretch>
              <a:fillRect/>
            </a:stretch>
          </p:blipFill>
          <p:spPr bwMode="auto">
            <a:xfrm>
              <a:off x="409575" y="2962275"/>
              <a:ext cx="3419475" cy="3267075"/>
            </a:xfrm>
            <a:prstGeom prst="rect">
              <a:avLst/>
            </a:prstGeom>
            <a:noFill/>
            <a:ln w="9525">
              <a:noFill/>
              <a:miter lim="800000"/>
              <a:headEnd/>
              <a:tailEnd/>
            </a:ln>
          </p:spPr>
        </p:pic>
        <p:sp>
          <p:nvSpPr>
            <p:cNvPr id="48335" name="AutoShape 207"/>
            <p:cNvSpPr>
              <a:spLocks noChangeArrowheads="1"/>
            </p:cNvSpPr>
            <p:nvPr/>
          </p:nvSpPr>
          <p:spPr bwMode="auto">
            <a:xfrm>
              <a:off x="1323975" y="3848100"/>
              <a:ext cx="1455738" cy="1123950"/>
            </a:xfrm>
            <a:prstGeom prst="triangle">
              <a:avLst>
                <a:gd name="adj" fmla="val 50000"/>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170388" dir="92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bg1"/>
                  </a:solidFill>
                  <a:effectLst/>
                  <a:latin typeface="Calibri" pitchFamily="34" charset="0"/>
                </a:rPr>
                <a:t>GAM</a:t>
              </a:r>
              <a:endParaRPr kumimoji="0" lang="es-ES" sz="1800" b="0" i="0" u="none" strike="noStrike" cap="none" normalizeH="0" baseline="0" dirty="0" smtClean="0">
                <a:ln>
                  <a:noFill/>
                </a:ln>
                <a:solidFill>
                  <a:schemeClr val="bg1"/>
                </a:solidFill>
                <a:effectLst/>
                <a:latin typeface="Arial" pitchFamily="34" charset="0"/>
              </a:endParaRPr>
            </a:p>
          </p:txBody>
        </p:sp>
        <p:sp>
          <p:nvSpPr>
            <p:cNvPr id="48336" name="Text Box 208"/>
            <p:cNvSpPr txBox="1">
              <a:spLocks noChangeArrowheads="1"/>
            </p:cNvSpPr>
            <p:nvPr/>
          </p:nvSpPr>
          <p:spPr bwMode="auto">
            <a:xfrm>
              <a:off x="1343025" y="3371850"/>
              <a:ext cx="1428750" cy="647700"/>
            </a:xfrm>
            <a:prstGeom prst="rect">
              <a:avLst/>
            </a:prstGeom>
            <a:gradFill rotWithShape="0">
              <a:gsLst>
                <a:gs pos="0">
                  <a:srgbClr val="FFFF00">
                    <a:gamma/>
                    <a:tint val="20000"/>
                    <a:invGamma/>
                  </a:srgbClr>
                </a:gs>
                <a:gs pos="100000">
                  <a:srgbClr val="FFFF00"/>
                </a:gs>
              </a:gsLst>
              <a:lin ang="5400000" scaled="1"/>
            </a:gradFill>
            <a:ln w="9525">
              <a:solidFill>
                <a:srgbClr val="000000"/>
              </a:solidFill>
              <a:miter lim="800000"/>
              <a:headEnd/>
              <a:tailEnd/>
            </a:ln>
            <a:effectLst>
              <a:outerShdw dist="56796" dir="9206097"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bg1"/>
                  </a:solidFill>
                  <a:effectLst/>
                  <a:latin typeface="Calibri" pitchFamily="34" charset="0"/>
                </a:rPr>
                <a:t>Identificar la situación ambiental y planificar las acciones a desarrollar en el municipio</a:t>
              </a:r>
              <a:r>
                <a:rPr kumimoji="0" lang="es-ES" sz="800" b="1" i="0" u="none" strike="noStrike" cap="none" normalizeH="0" baseline="0" dirty="0" smtClean="0">
                  <a:ln>
                    <a:noFill/>
                  </a:ln>
                  <a:solidFill>
                    <a:schemeClr val="bg1"/>
                  </a:solidFill>
                  <a:effectLst/>
                  <a:latin typeface="Times New Roman" pitchFamily="18" charset="0"/>
                </a:rPr>
                <a:t>.</a:t>
              </a:r>
              <a:endParaRPr kumimoji="0" lang="es-ES" sz="1800" b="0" i="0" u="none" strike="noStrike" cap="none" normalizeH="0" baseline="0" dirty="0" smtClean="0">
                <a:ln>
                  <a:noFill/>
                </a:ln>
                <a:solidFill>
                  <a:schemeClr val="bg1"/>
                </a:solidFill>
                <a:effectLst/>
                <a:latin typeface="Arial" pitchFamily="34" charset="0"/>
              </a:endParaRPr>
            </a:p>
          </p:txBody>
        </p:sp>
        <p:sp>
          <p:nvSpPr>
            <p:cNvPr id="48337" name="Text Box 209"/>
            <p:cNvSpPr txBox="1">
              <a:spLocks noChangeArrowheads="1"/>
            </p:cNvSpPr>
            <p:nvPr/>
          </p:nvSpPr>
          <p:spPr bwMode="auto">
            <a:xfrm>
              <a:off x="2752725" y="4581525"/>
              <a:ext cx="1466850" cy="800100"/>
            </a:xfrm>
            <a:prstGeom prst="rect">
              <a:avLst/>
            </a:prstGeom>
            <a:gradFill rotWithShape="0">
              <a:gsLst>
                <a:gs pos="0">
                  <a:srgbClr val="8CE13F">
                    <a:gamma/>
                    <a:tint val="20000"/>
                    <a:invGamma/>
                  </a:srgbClr>
                </a:gs>
                <a:gs pos="100000">
                  <a:srgbClr val="8CE13F"/>
                </a:gs>
              </a:gsLst>
              <a:lin ang="5400000" scaled="1"/>
            </a:gradFill>
            <a:ln w="9525">
              <a:solidFill>
                <a:srgbClr val="000000"/>
              </a:solidFill>
              <a:miter lim="800000"/>
              <a:headEnd/>
              <a:tailEnd/>
            </a:ln>
            <a:effectLst>
              <a:outerShdw dist="56796" dir="9206097"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dirty="0" smtClean="0">
                  <a:ln>
                    <a:noFill/>
                  </a:ln>
                  <a:solidFill>
                    <a:schemeClr val="bg1"/>
                  </a:solidFill>
                  <a:effectLst/>
                  <a:latin typeface="Calibri" pitchFamily="34" charset="0"/>
                </a:rPr>
                <a:t>Implementar las acciones ambientales y construir el sistema de implementación y operación de las acciones en el municipio. </a:t>
              </a:r>
              <a:endParaRPr kumimoji="0" lang="es-ES" sz="1800" b="0" i="0" u="none" strike="noStrike" cap="none" normalizeH="0" baseline="0" dirty="0" smtClean="0">
                <a:ln>
                  <a:noFill/>
                </a:ln>
                <a:solidFill>
                  <a:schemeClr val="bg1"/>
                </a:solidFill>
                <a:effectLst/>
                <a:latin typeface="Arial" pitchFamily="34" charset="0"/>
              </a:endParaRPr>
            </a:p>
          </p:txBody>
        </p:sp>
        <p:sp>
          <p:nvSpPr>
            <p:cNvPr id="48338" name="Text Box 210"/>
            <p:cNvSpPr txBox="1">
              <a:spLocks noChangeArrowheads="1"/>
            </p:cNvSpPr>
            <p:nvPr/>
          </p:nvSpPr>
          <p:spPr bwMode="auto">
            <a:xfrm>
              <a:off x="1422400" y="5686425"/>
              <a:ext cx="1427163" cy="638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68392" dir="9491915"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bg1"/>
                  </a:solidFill>
                  <a:effectLst/>
                  <a:latin typeface="Calibri" pitchFamily="34" charset="0"/>
                </a:rPr>
                <a:t>Monitoreo y Auditorias internas y externas, a los procesos gerenciales ambientales en el municipio</a:t>
              </a:r>
              <a:r>
                <a:rPr kumimoji="0" lang="es-ES" sz="800" b="1" i="0" u="none" strike="noStrike" cap="none" normalizeH="0" baseline="0" smtClean="0">
                  <a:ln>
                    <a:noFill/>
                  </a:ln>
                  <a:solidFill>
                    <a:schemeClr val="bg1"/>
                  </a:solidFill>
                  <a:effectLst/>
                  <a:latin typeface="Times New Roman" pitchFamily="18" charset="0"/>
                </a:rPr>
                <a:t>.</a:t>
              </a:r>
              <a:endParaRPr kumimoji="0" lang="es-ES" sz="1800" b="0" i="0" u="none" strike="noStrike" cap="none" normalizeH="0" baseline="0" smtClean="0">
                <a:ln>
                  <a:noFill/>
                </a:ln>
                <a:solidFill>
                  <a:schemeClr val="bg1"/>
                </a:solidFill>
                <a:effectLst/>
                <a:latin typeface="Arial" pitchFamily="34" charset="0"/>
              </a:endParaRPr>
            </a:p>
          </p:txBody>
        </p:sp>
        <p:sp>
          <p:nvSpPr>
            <p:cNvPr id="48339" name="Text Box 211"/>
            <p:cNvSpPr txBox="1">
              <a:spLocks noChangeArrowheads="1"/>
            </p:cNvSpPr>
            <p:nvPr/>
          </p:nvSpPr>
          <p:spPr bwMode="auto">
            <a:xfrm>
              <a:off x="241300" y="4562475"/>
              <a:ext cx="1204913" cy="647700"/>
            </a:xfrm>
            <a:prstGeom prst="rect">
              <a:avLst/>
            </a:prstGeom>
            <a:gradFill rotWithShape="0">
              <a:gsLst>
                <a:gs pos="0">
                  <a:srgbClr val="E484DD">
                    <a:gamma/>
                    <a:tint val="20000"/>
                    <a:invGamma/>
                  </a:srgbClr>
                </a:gs>
                <a:gs pos="100000">
                  <a:srgbClr val="E484DD"/>
                </a:gs>
              </a:gsLst>
              <a:lin ang="5400000" scaled="1"/>
            </a:gradFill>
            <a:ln w="9525">
              <a:solidFill>
                <a:srgbClr val="000000"/>
              </a:solidFill>
              <a:miter lim="800000"/>
              <a:headEnd/>
              <a:tailEnd/>
            </a:ln>
            <a:effectLst>
              <a:outerShdw dist="56796" dir="9206097"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800" b="1" i="0" u="none" strike="noStrike" cap="none" normalizeH="0" baseline="0" smtClean="0">
                  <a:ln>
                    <a:noFill/>
                  </a:ln>
                  <a:solidFill>
                    <a:schemeClr val="bg1"/>
                  </a:solidFill>
                  <a:effectLst/>
                  <a:latin typeface="Calibri" pitchFamily="34" charset="0"/>
                </a:rPr>
                <a:t>Administración y revisión gerencial  de las operaciones municipales</a:t>
              </a:r>
              <a:r>
                <a:rPr kumimoji="0" lang="es-ES" sz="800" b="1" i="0" u="none" strike="noStrike" cap="none" normalizeH="0" baseline="0" smtClean="0">
                  <a:ln>
                    <a:noFill/>
                  </a:ln>
                  <a:solidFill>
                    <a:schemeClr val="bg1"/>
                  </a:solidFill>
                  <a:effectLst/>
                  <a:latin typeface="Times New Roman" pitchFamily="18" charset="0"/>
                </a:rPr>
                <a:t>.</a:t>
              </a:r>
              <a:endParaRPr kumimoji="0" lang="es-ES" sz="1800" b="0" i="0" u="none" strike="noStrike" cap="none" normalizeH="0" baseline="0" smtClean="0">
                <a:ln>
                  <a:noFill/>
                </a:ln>
                <a:solidFill>
                  <a:schemeClr val="bg1"/>
                </a:solidFill>
                <a:effectLst/>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1000"/>
                                        <p:tgtEl>
                                          <p:spTgt spid="194"/>
                                        </p:tgtEl>
                                      </p:cBhvr>
                                    </p:animEffect>
                                    <p:anim calcmode="lin" valueType="num">
                                      <p:cBhvr>
                                        <p:cTn id="14" dur="1000" fill="hold"/>
                                        <p:tgtEl>
                                          <p:spTgt spid="194"/>
                                        </p:tgtEl>
                                        <p:attrNameLst>
                                          <p:attrName>ppt_x</p:attrName>
                                        </p:attrNameLst>
                                      </p:cBhvr>
                                      <p:tavLst>
                                        <p:tav tm="0">
                                          <p:val>
                                            <p:strVal val="#ppt_x"/>
                                          </p:val>
                                        </p:tav>
                                        <p:tav tm="100000">
                                          <p:val>
                                            <p:strVal val="#ppt_x"/>
                                          </p:val>
                                        </p:tav>
                                      </p:tavLst>
                                    </p:anim>
                                    <p:anim calcmode="lin" valueType="num">
                                      <p:cBhvr>
                                        <p:cTn id="15"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22"/>
                                        </p:tgtEl>
                                        <p:attrNameLst>
                                          <p:attrName>style.visibility</p:attrName>
                                        </p:attrNameLst>
                                      </p:cBhvr>
                                      <p:to>
                                        <p:strVal val="visible"/>
                                      </p:to>
                                    </p:set>
                                    <p:anim to="" calcmode="lin" valueType="num">
                                      <p:cBhvr>
                                        <p:cTn id="20" dur="1" fill="hold"/>
                                        <p:tgtEl>
                                          <p:spTgt spid="2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571472" y="5357826"/>
            <a:ext cx="3643338" cy="78581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13" name="12 Rectángulo redondeado"/>
          <p:cNvSpPr/>
          <p:nvPr/>
        </p:nvSpPr>
        <p:spPr>
          <a:xfrm>
            <a:off x="4357686" y="3929066"/>
            <a:ext cx="4572032" cy="7143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12" name="11 Rectángulo redondeado"/>
          <p:cNvSpPr/>
          <p:nvPr/>
        </p:nvSpPr>
        <p:spPr>
          <a:xfrm>
            <a:off x="714348" y="1571612"/>
            <a:ext cx="4786346" cy="7143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7170" name="Rectangle 2"/>
          <p:cNvSpPr>
            <a:spLocks noGrp="1" noChangeArrowheads="1"/>
          </p:cNvSpPr>
          <p:nvPr>
            <p:ph type="title"/>
          </p:nvPr>
        </p:nvSpPr>
        <p:spPr/>
        <p:txBody>
          <a:bodyPr/>
          <a:lstStyle/>
          <a:p>
            <a:pPr algn="ctr" eaLnBrk="1" hangingPunct="1"/>
            <a:r>
              <a:rPr lang="es-ES" sz="3600" b="1" dirty="0" smtClean="0">
                <a:effectLst>
                  <a:glow rad="139700">
                    <a:schemeClr val="accent5">
                      <a:satMod val="175000"/>
                      <a:alpha val="40000"/>
                    </a:schemeClr>
                  </a:glow>
                </a:effectLst>
                <a:latin typeface="Tahoma" pitchFamily="34" charset="0"/>
                <a:cs typeface="Tahoma" pitchFamily="34" charset="0"/>
              </a:rPr>
              <a:t>EJES ESTRUCTURANTES</a:t>
            </a:r>
          </a:p>
        </p:txBody>
      </p:sp>
      <p:sp>
        <p:nvSpPr>
          <p:cNvPr id="7171" name="Rectangle 3"/>
          <p:cNvSpPr>
            <a:spLocks noGrp="1" noChangeArrowheads="1"/>
          </p:cNvSpPr>
          <p:nvPr>
            <p:ph idx="1"/>
          </p:nvPr>
        </p:nvSpPr>
        <p:spPr>
          <a:xfrm>
            <a:off x="714348" y="1714488"/>
            <a:ext cx="5014922" cy="573870"/>
          </a:xfrm>
        </p:spPr>
        <p:txBody>
          <a:bodyPr>
            <a:normAutofit/>
          </a:bodyPr>
          <a:lstStyle/>
          <a:p>
            <a:pPr marL="411480" lvl="2" indent="-342900">
              <a:spcBef>
                <a:spcPts val="700"/>
              </a:spcBef>
              <a:buClr>
                <a:schemeClr val="tx2"/>
              </a:buClr>
              <a:buSzPct val="95000"/>
              <a:buFont typeface="Wingdings"/>
              <a:buChar char=""/>
            </a:pPr>
            <a:r>
              <a:rPr lang="es-CO" b="1" dirty="0" smtClean="0"/>
              <a:t>ORDENAMIENTO TERRITORIAL </a:t>
            </a:r>
            <a:endParaRPr lang="es-ES" sz="2000" dirty="0" smtClean="0"/>
          </a:p>
          <a:p>
            <a:pPr eaLnBrk="1" hangingPunct="1">
              <a:buNone/>
            </a:pPr>
            <a:endParaRPr lang="es-ES" dirty="0" smtClean="0"/>
          </a:p>
        </p:txBody>
      </p:sp>
      <p:sp>
        <p:nvSpPr>
          <p:cNvPr id="4" name="Rectangle 3"/>
          <p:cNvSpPr txBox="1">
            <a:spLocks noChangeArrowheads="1"/>
          </p:cNvSpPr>
          <p:nvPr/>
        </p:nvSpPr>
        <p:spPr>
          <a:xfrm>
            <a:off x="4414862" y="3998138"/>
            <a:ext cx="5014922" cy="573870"/>
          </a:xfrm>
          <a:prstGeom prst="rect">
            <a:avLst/>
          </a:prstGeom>
        </p:spPr>
        <p:txBody>
          <a:bodyPr vert="horz">
            <a:normAutofit/>
          </a:bodyPr>
          <a:lstStyle/>
          <a:p>
            <a:pPr marL="411480" marR="0" lvl="2"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CO" sz="2400" b="1" i="0" u="none" strike="noStrike" kern="1200" cap="none" spc="0" normalizeH="0" baseline="0" noProof="0" dirty="0" smtClean="0">
                <a:ln>
                  <a:noFill/>
                </a:ln>
                <a:solidFill>
                  <a:schemeClr val="tx1"/>
                </a:solidFill>
                <a:effectLst/>
                <a:uLnTx/>
                <a:uFillTx/>
                <a:latin typeface="+mn-lt"/>
                <a:ea typeface="+mn-ea"/>
                <a:cs typeface="+mn-cs"/>
              </a:rPr>
              <a:t>DESARROLLO AGRORURAL</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s-E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3"/>
          <p:cNvSpPr txBox="1">
            <a:spLocks noChangeArrowheads="1"/>
          </p:cNvSpPr>
          <p:nvPr/>
        </p:nvSpPr>
        <p:spPr>
          <a:xfrm>
            <a:off x="500034" y="5286388"/>
            <a:ext cx="3929090" cy="857256"/>
          </a:xfrm>
          <a:prstGeom prst="rect">
            <a:avLst/>
          </a:prstGeom>
        </p:spPr>
        <p:txBody>
          <a:bodyPr vert="horz">
            <a:normAutofit fontScale="92500"/>
          </a:bodyPr>
          <a:lstStyle/>
          <a:p>
            <a:pPr marL="411480" marR="0" lvl="2"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s-CO" sz="2400" b="1" dirty="0" smtClean="0">
                <a:latin typeface="+mn-lt"/>
              </a:rPr>
              <a:t>GESTION Y MANEJO DEL PATRIMONIO NATURAL</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73" name="Picture 5" descr="http://santuario-risaralda.gov.co/apc-aa-files/62643938363832663237346566343833/municipios_santuario_2_1.jpg"/>
          <p:cNvPicPr>
            <a:picLocks noChangeAspect="1" noChangeArrowheads="1"/>
          </p:cNvPicPr>
          <p:nvPr/>
        </p:nvPicPr>
        <p:blipFill>
          <a:blip r:embed="rId2"/>
          <a:srcRect/>
          <a:stretch>
            <a:fillRect/>
          </a:stretch>
        </p:blipFill>
        <p:spPr bwMode="auto">
          <a:xfrm>
            <a:off x="5000628" y="2285992"/>
            <a:ext cx="2095515" cy="1571636"/>
          </a:xfrm>
          <a:prstGeom prst="rect">
            <a:avLst/>
          </a:prstGeom>
          <a:ln>
            <a:noFill/>
          </a:ln>
          <a:effectLst>
            <a:softEdge rad="112500"/>
          </a:effectLst>
        </p:spPr>
      </p:pic>
      <p:pic>
        <p:nvPicPr>
          <p:cNvPr id="7175" name="Picture 7" descr="Vistas Panoramicas">
            <a:hlinkClick r:id="rId3" tooltip="Ver imágen de tamaño original"/>
          </p:cNvPr>
          <p:cNvPicPr>
            <a:picLocks noChangeAspect="1" noChangeArrowheads="1"/>
          </p:cNvPicPr>
          <p:nvPr/>
        </p:nvPicPr>
        <p:blipFill>
          <a:blip r:embed="rId4"/>
          <a:srcRect/>
          <a:stretch>
            <a:fillRect/>
          </a:stretch>
        </p:blipFill>
        <p:spPr bwMode="auto">
          <a:xfrm>
            <a:off x="357158" y="3750471"/>
            <a:ext cx="4143404" cy="10358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77" name="Picture 9" descr="http://deco-01.slide.com/item/SC5DcqUpOPA0EsrkNzoo-5qJCyVIbf0ZEyGDRPJBHhAY-qjNJ8v_XUE2x3660ezsFnxloyx2qIiCulRq_0rsXwrzjsxLK_Lregcv/-dZdnn6wf0HlJUnd34nvKgQyUn8cQFS0cly27Z_r2t6au5-f6T_YjwTEqf3zHiy02FUhpHT-ujNOHfebTA/item">
            <a:hlinkClick r:id="rId5"/>
          </p:cNvPr>
          <p:cNvPicPr>
            <a:picLocks noChangeAspect="1" noChangeArrowheads="1"/>
          </p:cNvPicPr>
          <p:nvPr/>
        </p:nvPicPr>
        <p:blipFill>
          <a:blip r:embed="rId6"/>
          <a:srcRect/>
          <a:stretch>
            <a:fillRect/>
          </a:stretch>
        </p:blipFill>
        <p:spPr bwMode="auto">
          <a:xfrm>
            <a:off x="4572000" y="5000636"/>
            <a:ext cx="2214578" cy="16609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179" name="Picture 11" descr="http://deco-00.slide.com/item/O4UPDrPVnWgC-oCXDMdJUTNFIKEc_3I5HQ2Ejw8mbaFOqFyHS0C1CWTY-vxcRlQPENVltSN37FkhInvGVmbNGr3YfWhfNVW5rPf8/TCAwsVLRHNGYIcicN-5TC53FCVhdqMYm4zS9_wR8RYyWaaUE3Axnrj0yHH_dX8YxHVvqk0lumUwE04mdBQ/item">
            <a:hlinkClick r:id="rId7"/>
          </p:cNvPr>
          <p:cNvPicPr>
            <a:picLocks noChangeAspect="1" noChangeArrowheads="1"/>
          </p:cNvPicPr>
          <p:nvPr/>
        </p:nvPicPr>
        <p:blipFill>
          <a:blip r:embed="rId8"/>
          <a:srcRect/>
          <a:stretch>
            <a:fillRect/>
          </a:stretch>
        </p:blipFill>
        <p:spPr bwMode="auto">
          <a:xfrm>
            <a:off x="6286512" y="4572008"/>
            <a:ext cx="2643206" cy="19824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81" name="Picture 13" descr="http://deco-00.slide.com/item/an4TGxueur5H5Hr1zOhi1K_vBo_QTUMLi07jhOvkzyg5EBz1Kr_JKG-mfIu8mYS05Pwnxf4aqZzkHZAWMryYHCXlzS9xu2NDEFH6/lxWqWekv4I8ZLUeAc97CaCa8GZIEFDzIhQG1hL3S_c6spxOhGNLeM_AKFMHJU8KHKHaKPj-PDse3SRSkRA/item">
            <a:hlinkClick r:id="rId9"/>
          </p:cNvPr>
          <p:cNvPicPr>
            <a:picLocks noChangeAspect="1" noChangeArrowheads="1"/>
          </p:cNvPicPr>
          <p:nvPr/>
        </p:nvPicPr>
        <p:blipFill>
          <a:blip r:embed="rId10"/>
          <a:srcRect/>
          <a:stretch>
            <a:fillRect/>
          </a:stretch>
        </p:blipFill>
        <p:spPr bwMode="auto">
          <a:xfrm>
            <a:off x="6500826" y="1643050"/>
            <a:ext cx="2308501" cy="1571636"/>
          </a:xfrm>
          <a:prstGeom prst="rect">
            <a:avLst/>
          </a:prstGeom>
          <a:ln>
            <a:noFill/>
          </a:ln>
          <a:effectLst>
            <a:softEdge rad="112500"/>
          </a:effectLst>
        </p:spPr>
      </p:pic>
      <p:pic>
        <p:nvPicPr>
          <p:cNvPr id="11" name="Picture 5" descr="Escudo de Santuario">
            <a:hlinkClick r:id="rId11" tooltip="Ver escudo del tamaño original"/>
          </p:cNvPr>
          <p:cNvPicPr>
            <a:picLocks noChangeAspect="1" noChangeArrowheads="1"/>
          </p:cNvPicPr>
          <p:nvPr/>
        </p:nvPicPr>
        <p:blipFill>
          <a:blip r:embed="rId12"/>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7181"/>
                                        </p:tgtEl>
                                        <p:attrNameLst>
                                          <p:attrName>style.visibility</p:attrName>
                                        </p:attrNameLst>
                                      </p:cBhvr>
                                      <p:to>
                                        <p:strVal val="visible"/>
                                      </p:to>
                                    </p:set>
                                    <p:anim calcmode="lin" valueType="num">
                                      <p:cBhvr>
                                        <p:cTn id="14" dur="500" fill="hold"/>
                                        <p:tgtEl>
                                          <p:spTgt spid="7181"/>
                                        </p:tgtEl>
                                        <p:attrNameLst>
                                          <p:attrName>ppt_w</p:attrName>
                                        </p:attrNameLst>
                                      </p:cBhvr>
                                      <p:tavLst>
                                        <p:tav tm="0">
                                          <p:val>
                                            <p:fltVal val="0"/>
                                          </p:val>
                                        </p:tav>
                                        <p:tav tm="100000">
                                          <p:val>
                                            <p:strVal val="#ppt_w"/>
                                          </p:val>
                                        </p:tav>
                                      </p:tavLst>
                                    </p:anim>
                                    <p:anim calcmode="lin" valueType="num">
                                      <p:cBhvr>
                                        <p:cTn id="15" dur="500" fill="hold"/>
                                        <p:tgtEl>
                                          <p:spTgt spid="7181"/>
                                        </p:tgtEl>
                                        <p:attrNameLst>
                                          <p:attrName>ppt_h</p:attrName>
                                        </p:attrNameLst>
                                      </p:cBhvr>
                                      <p:tavLst>
                                        <p:tav tm="0">
                                          <p:val>
                                            <p:fltVal val="0"/>
                                          </p:val>
                                        </p:tav>
                                        <p:tav tm="100000">
                                          <p:val>
                                            <p:strVal val="#ppt_h"/>
                                          </p:val>
                                        </p:tav>
                                      </p:tavLst>
                                    </p:anim>
                                    <p:anim calcmode="lin" valueType="num">
                                      <p:cBhvr>
                                        <p:cTn id="16" dur="500" fill="hold"/>
                                        <p:tgtEl>
                                          <p:spTgt spid="7181"/>
                                        </p:tgtEl>
                                        <p:attrNameLst>
                                          <p:attrName>style.rotation</p:attrName>
                                        </p:attrNameLst>
                                      </p:cBhvr>
                                      <p:tavLst>
                                        <p:tav tm="0">
                                          <p:val>
                                            <p:fltVal val="360"/>
                                          </p:val>
                                        </p:tav>
                                        <p:tav tm="100000">
                                          <p:val>
                                            <p:fltVal val="0"/>
                                          </p:val>
                                        </p:tav>
                                      </p:tavLst>
                                    </p:anim>
                                    <p:animEffect transition="in" filter="fade">
                                      <p:cBhvr>
                                        <p:cTn id="17" dur="500"/>
                                        <p:tgtEl>
                                          <p:spTgt spid="7181"/>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7173"/>
                                        </p:tgtEl>
                                        <p:attrNameLst>
                                          <p:attrName>style.visibility</p:attrName>
                                        </p:attrNameLst>
                                      </p:cBhvr>
                                      <p:to>
                                        <p:strVal val="visible"/>
                                      </p:to>
                                    </p:set>
                                    <p:anim calcmode="lin" valueType="num">
                                      <p:cBhvr>
                                        <p:cTn id="20" dur="500" fill="hold"/>
                                        <p:tgtEl>
                                          <p:spTgt spid="7173"/>
                                        </p:tgtEl>
                                        <p:attrNameLst>
                                          <p:attrName>ppt_w</p:attrName>
                                        </p:attrNameLst>
                                      </p:cBhvr>
                                      <p:tavLst>
                                        <p:tav tm="0">
                                          <p:val>
                                            <p:fltVal val="0"/>
                                          </p:val>
                                        </p:tav>
                                        <p:tav tm="100000">
                                          <p:val>
                                            <p:strVal val="#ppt_w"/>
                                          </p:val>
                                        </p:tav>
                                      </p:tavLst>
                                    </p:anim>
                                    <p:anim calcmode="lin" valueType="num">
                                      <p:cBhvr>
                                        <p:cTn id="21" dur="500" fill="hold"/>
                                        <p:tgtEl>
                                          <p:spTgt spid="7173"/>
                                        </p:tgtEl>
                                        <p:attrNameLst>
                                          <p:attrName>ppt_h</p:attrName>
                                        </p:attrNameLst>
                                      </p:cBhvr>
                                      <p:tavLst>
                                        <p:tav tm="0">
                                          <p:val>
                                            <p:fltVal val="0"/>
                                          </p:val>
                                        </p:tav>
                                        <p:tav tm="100000">
                                          <p:val>
                                            <p:strVal val="#ppt_h"/>
                                          </p:val>
                                        </p:tav>
                                      </p:tavLst>
                                    </p:anim>
                                    <p:anim calcmode="lin" valueType="num">
                                      <p:cBhvr>
                                        <p:cTn id="22" dur="500" fill="hold"/>
                                        <p:tgtEl>
                                          <p:spTgt spid="7173"/>
                                        </p:tgtEl>
                                        <p:attrNameLst>
                                          <p:attrName>style.rotation</p:attrName>
                                        </p:attrNameLst>
                                      </p:cBhvr>
                                      <p:tavLst>
                                        <p:tav tm="0">
                                          <p:val>
                                            <p:fltVal val="360"/>
                                          </p:val>
                                        </p:tav>
                                        <p:tav tm="100000">
                                          <p:val>
                                            <p:fltVal val="0"/>
                                          </p:val>
                                        </p:tav>
                                      </p:tavLst>
                                    </p:anim>
                                    <p:animEffect transition="in" filter="fade">
                                      <p:cBhvr>
                                        <p:cTn id="23" dur="500"/>
                                        <p:tgtEl>
                                          <p:spTgt spid="717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7175"/>
                                        </p:tgtEl>
                                        <p:attrNameLst>
                                          <p:attrName>style.visibility</p:attrName>
                                        </p:attrNameLst>
                                      </p:cBhvr>
                                      <p:to>
                                        <p:strVal val="visible"/>
                                      </p:to>
                                    </p:set>
                                    <p:anim calcmode="lin" valueType="num">
                                      <p:cBhvr>
                                        <p:cTn id="35" dur="500" fill="hold"/>
                                        <p:tgtEl>
                                          <p:spTgt spid="7175"/>
                                        </p:tgtEl>
                                        <p:attrNameLst>
                                          <p:attrName>ppt_w</p:attrName>
                                        </p:attrNameLst>
                                      </p:cBhvr>
                                      <p:tavLst>
                                        <p:tav tm="0">
                                          <p:val>
                                            <p:fltVal val="0"/>
                                          </p:val>
                                        </p:tav>
                                        <p:tav tm="100000">
                                          <p:val>
                                            <p:strVal val="#ppt_w"/>
                                          </p:val>
                                        </p:tav>
                                      </p:tavLst>
                                    </p:anim>
                                    <p:anim calcmode="lin" valueType="num">
                                      <p:cBhvr>
                                        <p:cTn id="36" dur="500" fill="hold"/>
                                        <p:tgtEl>
                                          <p:spTgt spid="7175"/>
                                        </p:tgtEl>
                                        <p:attrNameLst>
                                          <p:attrName>ppt_h</p:attrName>
                                        </p:attrNameLst>
                                      </p:cBhvr>
                                      <p:tavLst>
                                        <p:tav tm="0">
                                          <p:val>
                                            <p:fltVal val="0"/>
                                          </p:val>
                                        </p:tav>
                                        <p:tav tm="100000">
                                          <p:val>
                                            <p:strVal val="#ppt_h"/>
                                          </p:val>
                                        </p:tav>
                                      </p:tavLst>
                                    </p:anim>
                                    <p:anim calcmode="lin" valueType="num">
                                      <p:cBhvr>
                                        <p:cTn id="37" dur="500" fill="hold"/>
                                        <p:tgtEl>
                                          <p:spTgt spid="7175"/>
                                        </p:tgtEl>
                                        <p:attrNameLst>
                                          <p:attrName>style.rotation</p:attrName>
                                        </p:attrNameLst>
                                      </p:cBhvr>
                                      <p:tavLst>
                                        <p:tav tm="0">
                                          <p:val>
                                            <p:fltVal val="360"/>
                                          </p:val>
                                        </p:tav>
                                        <p:tav tm="100000">
                                          <p:val>
                                            <p:fltVal val="0"/>
                                          </p:val>
                                        </p:tav>
                                      </p:tavLst>
                                    </p:anim>
                                    <p:animEffect transition="in" filter="fade">
                                      <p:cBhvr>
                                        <p:cTn id="38" dur="500"/>
                                        <p:tgtEl>
                                          <p:spTgt spid="717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7177"/>
                                        </p:tgtEl>
                                        <p:attrNameLst>
                                          <p:attrName>style.visibility</p:attrName>
                                        </p:attrNameLst>
                                      </p:cBhvr>
                                      <p:to>
                                        <p:strVal val="visible"/>
                                      </p:to>
                                    </p:set>
                                    <p:anim calcmode="lin" valueType="num">
                                      <p:cBhvr>
                                        <p:cTn id="50" dur="500" fill="hold"/>
                                        <p:tgtEl>
                                          <p:spTgt spid="7177"/>
                                        </p:tgtEl>
                                        <p:attrNameLst>
                                          <p:attrName>ppt_w</p:attrName>
                                        </p:attrNameLst>
                                      </p:cBhvr>
                                      <p:tavLst>
                                        <p:tav tm="0">
                                          <p:val>
                                            <p:fltVal val="0"/>
                                          </p:val>
                                        </p:tav>
                                        <p:tav tm="100000">
                                          <p:val>
                                            <p:strVal val="#ppt_w"/>
                                          </p:val>
                                        </p:tav>
                                      </p:tavLst>
                                    </p:anim>
                                    <p:anim calcmode="lin" valueType="num">
                                      <p:cBhvr>
                                        <p:cTn id="51" dur="500" fill="hold"/>
                                        <p:tgtEl>
                                          <p:spTgt spid="7177"/>
                                        </p:tgtEl>
                                        <p:attrNameLst>
                                          <p:attrName>ppt_h</p:attrName>
                                        </p:attrNameLst>
                                      </p:cBhvr>
                                      <p:tavLst>
                                        <p:tav tm="0">
                                          <p:val>
                                            <p:fltVal val="0"/>
                                          </p:val>
                                        </p:tav>
                                        <p:tav tm="100000">
                                          <p:val>
                                            <p:strVal val="#ppt_h"/>
                                          </p:val>
                                        </p:tav>
                                      </p:tavLst>
                                    </p:anim>
                                    <p:anim calcmode="lin" valueType="num">
                                      <p:cBhvr>
                                        <p:cTn id="52" dur="500" fill="hold"/>
                                        <p:tgtEl>
                                          <p:spTgt spid="7177"/>
                                        </p:tgtEl>
                                        <p:attrNameLst>
                                          <p:attrName>style.rotation</p:attrName>
                                        </p:attrNameLst>
                                      </p:cBhvr>
                                      <p:tavLst>
                                        <p:tav tm="0">
                                          <p:val>
                                            <p:fltVal val="360"/>
                                          </p:val>
                                        </p:tav>
                                        <p:tav tm="100000">
                                          <p:val>
                                            <p:fltVal val="0"/>
                                          </p:val>
                                        </p:tav>
                                      </p:tavLst>
                                    </p:anim>
                                    <p:animEffect transition="in" filter="fade">
                                      <p:cBhvr>
                                        <p:cTn id="53" dur="500"/>
                                        <p:tgtEl>
                                          <p:spTgt spid="7177"/>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7179"/>
                                        </p:tgtEl>
                                        <p:attrNameLst>
                                          <p:attrName>style.visibility</p:attrName>
                                        </p:attrNameLst>
                                      </p:cBhvr>
                                      <p:to>
                                        <p:strVal val="visible"/>
                                      </p:to>
                                    </p:set>
                                    <p:anim calcmode="lin" valueType="num">
                                      <p:cBhvr>
                                        <p:cTn id="56" dur="500" fill="hold"/>
                                        <p:tgtEl>
                                          <p:spTgt spid="7179"/>
                                        </p:tgtEl>
                                        <p:attrNameLst>
                                          <p:attrName>ppt_w</p:attrName>
                                        </p:attrNameLst>
                                      </p:cBhvr>
                                      <p:tavLst>
                                        <p:tav tm="0">
                                          <p:val>
                                            <p:fltVal val="0"/>
                                          </p:val>
                                        </p:tav>
                                        <p:tav tm="100000">
                                          <p:val>
                                            <p:strVal val="#ppt_w"/>
                                          </p:val>
                                        </p:tav>
                                      </p:tavLst>
                                    </p:anim>
                                    <p:anim calcmode="lin" valueType="num">
                                      <p:cBhvr>
                                        <p:cTn id="57" dur="500" fill="hold"/>
                                        <p:tgtEl>
                                          <p:spTgt spid="7179"/>
                                        </p:tgtEl>
                                        <p:attrNameLst>
                                          <p:attrName>ppt_h</p:attrName>
                                        </p:attrNameLst>
                                      </p:cBhvr>
                                      <p:tavLst>
                                        <p:tav tm="0">
                                          <p:val>
                                            <p:fltVal val="0"/>
                                          </p:val>
                                        </p:tav>
                                        <p:tav tm="100000">
                                          <p:val>
                                            <p:strVal val="#ppt_h"/>
                                          </p:val>
                                        </p:tav>
                                      </p:tavLst>
                                    </p:anim>
                                    <p:anim calcmode="lin" valueType="num">
                                      <p:cBhvr>
                                        <p:cTn id="58" dur="500" fill="hold"/>
                                        <p:tgtEl>
                                          <p:spTgt spid="7179"/>
                                        </p:tgtEl>
                                        <p:attrNameLst>
                                          <p:attrName>style.rotation</p:attrName>
                                        </p:attrNameLst>
                                      </p:cBhvr>
                                      <p:tavLst>
                                        <p:tav tm="0">
                                          <p:val>
                                            <p:fltVal val="360"/>
                                          </p:val>
                                        </p:tav>
                                        <p:tav tm="100000">
                                          <p:val>
                                            <p:fltVal val="0"/>
                                          </p:val>
                                        </p:tav>
                                      </p:tavLst>
                                    </p:anim>
                                    <p:animEffect transition="in" filter="fade">
                                      <p:cBhvr>
                                        <p:cTn id="59"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285728"/>
            <a:ext cx="7772400" cy="914400"/>
          </a:xfrm>
        </p:spPr>
        <p:txBody>
          <a:bodyPr/>
          <a:lstStyle/>
          <a:p>
            <a:pPr algn="ctr" eaLnBrk="1" hangingPunct="1"/>
            <a:r>
              <a:rPr lang="es-ES" sz="32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rPr>
              <a:t>DISEÑO</a:t>
            </a:r>
            <a:r>
              <a:rPr lang="es-ES" sz="3200" b="1" dirty="0" smtClean="0">
                <a:effectLst>
                  <a:glow rad="228600">
                    <a:schemeClr val="accent4">
                      <a:satMod val="175000"/>
                      <a:alpha val="40000"/>
                    </a:schemeClr>
                  </a:glow>
                  <a:reflection blurRad="6350" stA="60000" endA="900" endPos="58000" dir="5400000" sy="-100000" algn="bl" rotWithShape="0"/>
                </a:effectLst>
                <a:latin typeface="Tahoma" pitchFamily="34" charset="0"/>
                <a:cs typeface="Tahoma" pitchFamily="34" charset="0"/>
              </a:rPr>
              <a:t> </a:t>
            </a:r>
            <a:r>
              <a:rPr lang="es-ES" sz="32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rPr>
              <a:t>METODOLÓGICO</a:t>
            </a:r>
            <a:r>
              <a:rPr lang="es-ES" sz="3200" b="1" dirty="0" smtClean="0">
                <a:effectLst>
                  <a:glow rad="228600">
                    <a:schemeClr val="accent4">
                      <a:satMod val="175000"/>
                      <a:alpha val="40000"/>
                    </a:schemeClr>
                  </a:glow>
                  <a:reflection blurRad="6350" stA="60000" endA="900" endPos="58000" dir="5400000" sy="-100000" algn="bl" rotWithShape="0"/>
                </a:effectLst>
                <a:latin typeface="Tahoma" pitchFamily="34" charset="0"/>
                <a:cs typeface="Tahoma" pitchFamily="34" charset="0"/>
              </a:rPr>
              <a:t> </a:t>
            </a:r>
            <a:endParaRPr lang="es-ES" sz="3200" b="1" dirty="0" smtClean="0">
              <a:effectLst>
                <a:glow rad="228600">
                  <a:schemeClr val="accent4">
                    <a:satMod val="175000"/>
                    <a:alpha val="40000"/>
                  </a:schemeClr>
                </a:glow>
                <a:reflection blurRad="6350" stA="60000" endA="900" endPos="58000" dir="5400000" sy="-100000" algn="bl" rotWithShape="0"/>
              </a:effectLst>
              <a:latin typeface="Tahoma" pitchFamily="34" charset="0"/>
              <a:cs typeface="Tahoma" pitchFamily="34" charset="0"/>
            </a:endParaRPr>
          </a:p>
        </p:txBody>
      </p:sp>
      <p:graphicFrame>
        <p:nvGraphicFramePr>
          <p:cNvPr id="5" name="4 Tabla"/>
          <p:cNvGraphicFramePr>
            <a:graphicFrameLocks noGrp="1"/>
          </p:cNvGraphicFramePr>
          <p:nvPr/>
        </p:nvGraphicFramePr>
        <p:xfrm>
          <a:off x="642909" y="1000108"/>
          <a:ext cx="8001056" cy="5505751"/>
        </p:xfrm>
        <a:graphic>
          <a:graphicData uri="http://schemas.openxmlformats.org/drawingml/2006/table">
            <a:tbl>
              <a:tblPr>
                <a:tableStyleId>{BC89EF96-8CEA-46FF-86C4-4CE0E7609802}</a:tableStyleId>
              </a:tblPr>
              <a:tblGrid>
                <a:gridCol w="1614563"/>
                <a:gridCol w="1542804"/>
                <a:gridCol w="1614563"/>
                <a:gridCol w="1614563"/>
                <a:gridCol w="1614563"/>
              </a:tblGrid>
              <a:tr h="583219">
                <a:tc>
                  <a:txBody>
                    <a:bodyPr/>
                    <a:lstStyle/>
                    <a:p>
                      <a:pPr algn="ctr">
                        <a:lnSpc>
                          <a:spcPct val="115000"/>
                        </a:lnSpc>
                        <a:spcAft>
                          <a:spcPts val="1000"/>
                        </a:spcAft>
                      </a:pPr>
                      <a:r>
                        <a:rPr lang="es-ES_tradnl" sz="1100" dirty="0"/>
                        <a:t>OBJETIVOS</a:t>
                      </a:r>
                      <a:endParaRPr lang="es-ES" sz="1200" dirty="0">
                        <a:latin typeface="Tahoma" pitchFamily="34" charset="0"/>
                        <a:ea typeface="Calibri"/>
                        <a:cs typeface="Tahoma" pitchFamily="34" charset="0"/>
                      </a:endParaRPr>
                    </a:p>
                  </a:txBody>
                  <a:tcPr marL="34357" marR="34357" marT="0" marB="0" anchor="ctr">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s-ES_tradnl" sz="1100" dirty="0"/>
                        <a:t>RESULTADOS  Y PRODUCTOS INTERMEDIOS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s-ES_tradnl" sz="1100" dirty="0"/>
                        <a:t>ACTIVIDADES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s-ES_tradnl" sz="1100" dirty="0"/>
                        <a:t>TECNICAS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s-ES_tradnl" sz="1100" dirty="0"/>
                        <a:t>INSTRUMENTOS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B w="38100" cap="flat" cmpd="sng" algn="ctr">
                      <a:solidFill>
                        <a:srgbClr val="0070C0"/>
                      </a:solidFill>
                      <a:prstDash val="solid"/>
                      <a:round/>
                      <a:headEnd type="none" w="med" len="med"/>
                      <a:tailEnd type="none" w="med" len="med"/>
                    </a:lnB>
                  </a:tcPr>
                </a:tc>
              </a:tr>
              <a:tr h="573671">
                <a:tc rowSpan="8">
                  <a:txBody>
                    <a:bodyPr/>
                    <a:lstStyle/>
                    <a:p>
                      <a:pPr algn="just">
                        <a:lnSpc>
                          <a:spcPct val="115000"/>
                        </a:lnSpc>
                        <a:spcAft>
                          <a:spcPts val="1000"/>
                        </a:spcAft>
                      </a:pPr>
                      <a:r>
                        <a:rPr lang="es-ES_tradnl" sz="1100" dirty="0"/>
                        <a:t>Revisar  los asuntos ambientales inmersos en  los procesos de planificación del municipio  como lo son, el plan de desarrollo municipal, la agenda ambiental y el Esquema de ordenamiento territorial  para identificar las problemáticas y potencialidades</a:t>
                      </a:r>
                      <a:endParaRPr lang="es-ES" sz="1200" dirty="0">
                        <a:latin typeface="Tahoma" pitchFamily="34" charset="0"/>
                        <a:ea typeface="Calibri"/>
                        <a:cs typeface="Tahoma" pitchFamily="34" charset="0"/>
                      </a:endParaRPr>
                    </a:p>
                  </a:txBody>
                  <a:tcPr marL="34357" marR="34357" marT="0" marB="0" anchor="ctr">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rowSpan="4">
                  <a:txBody>
                    <a:bodyPr/>
                    <a:lstStyle/>
                    <a:p>
                      <a:pPr algn="just">
                        <a:lnSpc>
                          <a:spcPct val="115000"/>
                        </a:lnSpc>
                        <a:spcAft>
                          <a:spcPts val="1000"/>
                        </a:spcAft>
                      </a:pPr>
                      <a:r>
                        <a:rPr lang="es-ES_tradnl" sz="1100" dirty="0"/>
                        <a:t>Clasificar  las problemáticas y potencialidades en ejes estructurantes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s-ES_tradnl" sz="1100" dirty="0"/>
                        <a:t>Gestión de información secundario</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rowSpan="2">
                  <a:txBody>
                    <a:bodyPr/>
                    <a:lstStyle/>
                    <a:p>
                      <a:pPr algn="ctr">
                        <a:lnSpc>
                          <a:spcPct val="115000"/>
                        </a:lnSpc>
                        <a:spcAft>
                          <a:spcPts val="1000"/>
                        </a:spcAft>
                      </a:pPr>
                      <a:r>
                        <a:rPr lang="es-ES_tradnl" sz="1100" dirty="0"/>
                        <a:t>Revisión documental</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rowSpan="2">
                  <a:txBody>
                    <a:bodyPr/>
                    <a:lstStyle/>
                    <a:p>
                      <a:pPr algn="ctr">
                        <a:lnSpc>
                          <a:spcPct val="115000"/>
                        </a:lnSpc>
                        <a:spcAft>
                          <a:spcPts val="1000"/>
                        </a:spcAft>
                      </a:pPr>
                      <a:r>
                        <a:rPr lang="es-ES_tradnl" sz="1100" dirty="0"/>
                        <a:t>Lista de chequeo</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1167345">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_tradnl" sz="1100" dirty="0"/>
                        <a:t>Revisar el  plan de desarrollo municipal, agenda ambiental y el esquema de ordenamiento territorial</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r>
              <a:tr h="57367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_tradnl" sz="1100" dirty="0"/>
                        <a:t>Clasificar  problemáticas y potencialidades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rowSpan="2">
                  <a:txBody>
                    <a:bodyPr/>
                    <a:lstStyle/>
                    <a:p>
                      <a:pPr algn="ctr">
                        <a:lnSpc>
                          <a:spcPct val="115000"/>
                        </a:lnSpc>
                        <a:spcAft>
                          <a:spcPts val="1000"/>
                        </a:spcAft>
                      </a:pPr>
                      <a:r>
                        <a:rPr lang="es-ES_tradnl" sz="1100" dirty="0"/>
                        <a:t>PCI - POAM</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s-ES_tradnl" sz="1100" dirty="0"/>
                        <a:t>Matriz DOFA</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57367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_tradnl" sz="1100" dirty="0"/>
                        <a:t>Relacionar  indicadores con las problemáticas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vMerge="1">
                  <a:txBody>
                    <a:bodyPr/>
                    <a:lstStyle/>
                    <a:p>
                      <a:endParaRPr lang="es-ES"/>
                    </a:p>
                  </a:txBody>
                  <a:tcPr/>
                </a:tc>
                <a:tc>
                  <a:txBody>
                    <a:bodyPr/>
                    <a:lstStyle/>
                    <a:p>
                      <a:pPr algn="ctr">
                        <a:lnSpc>
                          <a:spcPct val="115000"/>
                        </a:lnSpc>
                        <a:spcAft>
                          <a:spcPts val="1000"/>
                        </a:spcAft>
                      </a:pPr>
                      <a:r>
                        <a:rPr lang="es-ES_tradnl" sz="1100" dirty="0"/>
                        <a:t>Matriz de correlación</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365772">
                <a:tc vMerge="1">
                  <a:txBody>
                    <a:bodyPr/>
                    <a:lstStyle/>
                    <a:p>
                      <a:endParaRPr lang="es-ES"/>
                    </a:p>
                  </a:txBody>
                  <a:tcPr/>
                </a:tc>
                <a:tc rowSpan="4">
                  <a:txBody>
                    <a:bodyPr/>
                    <a:lstStyle/>
                    <a:p>
                      <a:pPr algn="just">
                        <a:lnSpc>
                          <a:spcPct val="115000"/>
                        </a:lnSpc>
                        <a:spcAft>
                          <a:spcPts val="1000"/>
                        </a:spcAft>
                      </a:pPr>
                      <a:r>
                        <a:rPr lang="es-ES_tradnl" sz="1100" dirty="0"/>
                        <a:t>Diagnostico de los procesos de planificación del Municipio de Santuario</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rowSpan="3">
                  <a:txBody>
                    <a:bodyPr/>
                    <a:lstStyle/>
                    <a:p>
                      <a:pPr algn="just">
                        <a:lnSpc>
                          <a:spcPct val="115000"/>
                        </a:lnSpc>
                        <a:spcAft>
                          <a:spcPts val="1000"/>
                        </a:spcAft>
                      </a:pPr>
                      <a:r>
                        <a:rPr lang="es-ES_tradnl" sz="1100" dirty="0"/>
                        <a:t>Gestión de información secundaria</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rowSpan="2">
                  <a:txBody>
                    <a:bodyPr/>
                    <a:lstStyle/>
                    <a:p>
                      <a:pPr algn="ctr">
                        <a:lnSpc>
                          <a:spcPct val="115000"/>
                        </a:lnSpc>
                        <a:spcAft>
                          <a:spcPts val="1000"/>
                        </a:spcAft>
                      </a:pPr>
                      <a:r>
                        <a:rPr lang="es-ES_tradnl" sz="1100" dirty="0"/>
                        <a:t>Revisión documental</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s-ES_tradnl" sz="1100" dirty="0"/>
                        <a:t>Lista de chequeo</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2868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1000"/>
                        </a:spcAft>
                      </a:pPr>
                      <a:r>
                        <a:rPr lang="es-ES_tradnl" sz="1100" dirty="0"/>
                        <a:t>Preguntas</a:t>
                      </a:r>
                      <a:r>
                        <a:rPr lang="pt-BR" sz="1100" dirty="0"/>
                        <a:t> orientadoras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57367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lnSpc>
                          <a:spcPct val="115000"/>
                        </a:lnSpc>
                        <a:spcAft>
                          <a:spcPts val="1000"/>
                        </a:spcAft>
                        <a:tabLst>
                          <a:tab pos="1890395" algn="l"/>
                        </a:tabLst>
                      </a:pPr>
                      <a:r>
                        <a:rPr lang="es-ES_tradnl" sz="1100" dirty="0"/>
                        <a:t>Definición y parámetros de evaluación</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914962">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_tradnl" sz="1100" dirty="0"/>
                        <a:t>Consultas bibliográficas</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a:txBody>
                    <a:bodyPr/>
                    <a:lstStyle/>
                    <a:p>
                      <a:pPr algn="just">
                        <a:lnSpc>
                          <a:spcPct val="115000"/>
                        </a:lnSpc>
                        <a:spcAft>
                          <a:spcPts val="1000"/>
                        </a:spcAft>
                      </a:pPr>
                      <a:r>
                        <a:rPr lang="es-ES_tradnl" sz="1100" dirty="0"/>
                        <a:t>Criterios y parámetros de decisión</a:t>
                      </a:r>
                      <a:endParaRPr lang="es-ES" sz="12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a:txBody>
                    <a:bodyPr/>
                    <a:lstStyle/>
                    <a:p>
                      <a:pPr algn="just">
                        <a:lnSpc>
                          <a:spcPct val="115000"/>
                        </a:lnSpc>
                        <a:spcAft>
                          <a:spcPts val="1000"/>
                        </a:spcAft>
                      </a:pPr>
                      <a:r>
                        <a:rPr lang="es-ES_tradnl" sz="1100" dirty="0"/>
                        <a:t>Criterios de revisión</a:t>
                      </a:r>
                      <a:endParaRPr lang="es-ES" sz="1200" dirty="0"/>
                    </a:p>
                    <a:p>
                      <a:pPr algn="just">
                        <a:lnSpc>
                          <a:spcPct val="115000"/>
                        </a:lnSpc>
                        <a:spcAft>
                          <a:spcPts val="1000"/>
                        </a:spcAft>
                      </a:pPr>
                      <a:r>
                        <a:rPr lang="es-ES_tradnl" sz="1100" dirty="0"/>
                        <a:t>(Puntos claros sobre lo que vamos hacer la revisión)</a:t>
                      </a:r>
                      <a:endParaRPr lang="es-ES" sz="1200" dirty="0">
                        <a:latin typeface="Tahoma" pitchFamily="34" charset="0"/>
                        <a:ea typeface="Calibri"/>
                        <a:cs typeface="Tahoma" pitchFamily="34" charset="0"/>
                      </a:endParaRPr>
                    </a:p>
                  </a:txBody>
                  <a:tcPr marL="34357" marR="34357" marT="0" marB="0" anchor="b">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tcPr>
                </a:tc>
              </a:tr>
            </a:tbl>
          </a:graphicData>
        </a:graphic>
      </p:graphicFrame>
      <p:pic>
        <p:nvPicPr>
          <p:cNvPr id="6"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286776" y="142852"/>
            <a:ext cx="584493" cy="7143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285728"/>
            <a:ext cx="7772400" cy="914400"/>
          </a:xfrm>
        </p:spPr>
        <p:txBody>
          <a:bodyPr/>
          <a:lstStyle/>
          <a:p>
            <a:pPr algn="ctr" eaLnBrk="1" hangingPunct="1"/>
            <a:r>
              <a:rPr lang="es-ES" sz="32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rPr>
              <a:t>DISEÑO METODOLÓGICO </a:t>
            </a:r>
            <a:endParaRPr lang="es-ES" sz="32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endParaRPr>
          </a:p>
        </p:txBody>
      </p:sp>
      <p:graphicFrame>
        <p:nvGraphicFramePr>
          <p:cNvPr id="6" name="5 Tabla"/>
          <p:cNvGraphicFramePr>
            <a:graphicFrameLocks noGrp="1"/>
          </p:cNvGraphicFramePr>
          <p:nvPr/>
        </p:nvGraphicFramePr>
        <p:xfrm>
          <a:off x="785786" y="1142984"/>
          <a:ext cx="7643867" cy="5430270"/>
        </p:xfrm>
        <a:graphic>
          <a:graphicData uri="http://schemas.openxmlformats.org/drawingml/2006/table">
            <a:tbl>
              <a:tblPr>
                <a:tableStyleId>{BC89EF96-8CEA-46FF-86C4-4CE0E7609802}</a:tableStyleId>
              </a:tblPr>
              <a:tblGrid>
                <a:gridCol w="1573052"/>
                <a:gridCol w="1351659"/>
                <a:gridCol w="1573052"/>
                <a:gridCol w="1573052"/>
                <a:gridCol w="1573052"/>
              </a:tblGrid>
              <a:tr h="1159215">
                <a:tc rowSpan="3">
                  <a:txBody>
                    <a:bodyPr/>
                    <a:lstStyle/>
                    <a:p>
                      <a:pPr algn="just">
                        <a:lnSpc>
                          <a:spcPct val="115000"/>
                        </a:lnSpc>
                        <a:spcAft>
                          <a:spcPts val="1000"/>
                        </a:spcAft>
                      </a:pPr>
                      <a:r>
                        <a:rPr lang="es-ES_tradnl" sz="1200" dirty="0">
                          <a:latin typeface="Tahoma" pitchFamily="34" charset="0"/>
                          <a:cs typeface="Tahoma" pitchFamily="34" charset="0"/>
                        </a:rPr>
                        <a:t>Proponer programas que apunten a la intervención de la situación ambiental local.</a:t>
                      </a:r>
                      <a:endParaRPr lang="es-ES" sz="1400" dirty="0">
                        <a:latin typeface="Tahoma" pitchFamily="34" charset="0"/>
                        <a:ea typeface="Calibri"/>
                        <a:cs typeface="Tahoma" pitchFamily="34" charset="0"/>
                      </a:endParaRPr>
                    </a:p>
                  </a:txBody>
                  <a:tcPr marL="34357" marR="34357" marT="0" marB="0" anchor="ctr">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rowSpan="3">
                  <a:txBody>
                    <a:bodyPr/>
                    <a:lstStyle/>
                    <a:p>
                      <a:pPr algn="just">
                        <a:lnSpc>
                          <a:spcPct val="115000"/>
                        </a:lnSpc>
                        <a:spcAft>
                          <a:spcPts val="1000"/>
                        </a:spcAft>
                      </a:pPr>
                      <a:r>
                        <a:rPr lang="es-ES_tradnl" sz="1200" dirty="0">
                          <a:latin typeface="Tahoma" pitchFamily="34" charset="0"/>
                          <a:cs typeface="Tahoma" pitchFamily="34" charset="0"/>
                        </a:rPr>
                        <a:t>Formular  programas que no se encuentren en los procesos de planificación del municipio de Santuario</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s-ES_tradnl" sz="1200" dirty="0">
                          <a:latin typeface="Tahoma" pitchFamily="34" charset="0"/>
                          <a:cs typeface="Tahoma" pitchFamily="34" charset="0"/>
                        </a:rPr>
                        <a:t>Revisar el  plan de desarrollo municipal, agenda ambiental y el esquema de ordenamiento territorial</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rowSpan="2">
                  <a:txBody>
                    <a:bodyPr/>
                    <a:lstStyle/>
                    <a:p>
                      <a:pPr algn="just">
                        <a:lnSpc>
                          <a:spcPct val="115000"/>
                        </a:lnSpc>
                        <a:spcAft>
                          <a:spcPts val="1000"/>
                        </a:spcAft>
                      </a:pPr>
                      <a:r>
                        <a:rPr lang="es-ES_tradnl" sz="1200" dirty="0">
                          <a:latin typeface="Tahoma" pitchFamily="34" charset="0"/>
                          <a:cs typeface="Tahoma" pitchFamily="34" charset="0"/>
                        </a:rPr>
                        <a:t>Revisión documental</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B w="381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s-ES_tradnl" sz="1200" dirty="0">
                          <a:latin typeface="Tahoma" pitchFamily="34" charset="0"/>
                          <a:cs typeface="Tahoma" pitchFamily="34" charset="0"/>
                        </a:rPr>
                        <a:t>Criterios de revisión</a:t>
                      </a:r>
                      <a:endParaRPr lang="es-ES" sz="1400" dirty="0">
                        <a:latin typeface="Tahoma" pitchFamily="34" charset="0"/>
                        <a:cs typeface="Tahoma" pitchFamily="34" charset="0"/>
                      </a:endParaRPr>
                    </a:p>
                    <a:p>
                      <a:pPr algn="just">
                        <a:lnSpc>
                          <a:spcPct val="115000"/>
                        </a:lnSpc>
                        <a:spcAft>
                          <a:spcPts val="1000"/>
                        </a:spcAft>
                      </a:pPr>
                      <a:r>
                        <a:rPr lang="es-ES_tradnl" sz="1200" dirty="0">
                          <a:latin typeface="Tahoma" pitchFamily="34" charset="0"/>
                          <a:cs typeface="Tahoma" pitchFamily="34" charset="0"/>
                        </a:rPr>
                        <a:t>(Puntos claros sobre lo que vamos hacer la revisión)</a:t>
                      </a:r>
                      <a:endParaRPr lang="es-ES" sz="1400" dirty="0">
                        <a:latin typeface="Tahoma" pitchFamily="34" charset="0"/>
                        <a:ea typeface="Calibri"/>
                        <a:cs typeface="Tahoma" pitchFamily="34" charset="0"/>
                      </a:endParaRPr>
                    </a:p>
                  </a:txBody>
                  <a:tcPr marL="34357" marR="34357" marT="0" marB="0" anchor="b">
                    <a:lnL w="38100" cap="flat" cmpd="sng" algn="ctr">
                      <a:solidFill>
                        <a:srgbClr val="0070C0"/>
                      </a:solidFill>
                      <a:prstDash val="solid"/>
                      <a:round/>
                      <a:headEnd type="none" w="med" len="med"/>
                      <a:tailEnd type="none" w="med" len="med"/>
                    </a:lnL>
                    <a:lnB w="38100" cap="flat" cmpd="sng" algn="ctr">
                      <a:solidFill>
                        <a:srgbClr val="0070C0"/>
                      </a:solidFill>
                      <a:prstDash val="solid"/>
                      <a:round/>
                      <a:headEnd type="none" w="med" len="med"/>
                      <a:tailEnd type="none" w="med" len="med"/>
                    </a:lnB>
                  </a:tcPr>
                </a:tc>
              </a:tr>
              <a:tr h="466925">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_tradnl" sz="1200" dirty="0">
                          <a:latin typeface="Tahoma" pitchFamily="34" charset="0"/>
                          <a:cs typeface="Tahoma" pitchFamily="34" charset="0"/>
                        </a:rPr>
                        <a:t>Buscar  los proyectos y programas en ejecución</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vMerge="1">
                  <a:txBody>
                    <a:bodyPr/>
                    <a:lstStyle/>
                    <a:p>
                      <a:endParaRPr lang="es-ES"/>
                    </a:p>
                  </a:txBody>
                  <a:tcPr/>
                </a:tc>
                <a:tc>
                  <a:txBody>
                    <a:bodyPr/>
                    <a:lstStyle/>
                    <a:p>
                      <a:pPr algn="just">
                        <a:lnSpc>
                          <a:spcPct val="115000"/>
                        </a:lnSpc>
                        <a:spcAft>
                          <a:spcPts val="1000"/>
                        </a:spcAft>
                      </a:pPr>
                      <a:r>
                        <a:rPr lang="es-ES_tradnl" sz="1200">
                          <a:latin typeface="Tahoma" pitchFamily="34" charset="0"/>
                          <a:cs typeface="Tahoma" pitchFamily="34" charset="0"/>
                        </a:rPr>
                        <a:t>Lista de chequeo</a:t>
                      </a:r>
                      <a:endParaRPr lang="es-ES" sz="1400">
                        <a:latin typeface="Tahoma" pitchFamily="34" charset="0"/>
                        <a:ea typeface="Calibri"/>
                        <a:cs typeface="Tahoma" pitchFamily="34" charset="0"/>
                      </a:endParaRPr>
                    </a:p>
                  </a:txBody>
                  <a:tcPr marL="34357" marR="34357" marT="0" marB="0" anchor="b">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92257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_tradnl" sz="1200">
                          <a:latin typeface="Tahoma" pitchFamily="34" charset="0"/>
                          <a:cs typeface="Tahoma" pitchFamily="34" charset="0"/>
                        </a:rPr>
                        <a:t>Identificar las problemáticas y potencialidades que no tienen proyectos</a:t>
                      </a:r>
                      <a:endParaRPr lang="es-ES" sz="140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algn="just">
                        <a:lnSpc>
                          <a:spcPct val="115000"/>
                        </a:lnSpc>
                        <a:spcAft>
                          <a:spcPts val="1000"/>
                        </a:spcAft>
                      </a:pPr>
                      <a:r>
                        <a:rPr lang="es-ES_tradnl" sz="1200">
                          <a:latin typeface="Tahoma" pitchFamily="34" charset="0"/>
                          <a:cs typeface="Tahoma" pitchFamily="34" charset="0"/>
                        </a:rPr>
                        <a:t>Definición y parámetros de evaluación</a:t>
                      </a:r>
                      <a:endParaRPr lang="es-ES" sz="140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s-ES_tradnl" sz="1200">
                          <a:latin typeface="Tahoma" pitchFamily="34" charset="0"/>
                          <a:cs typeface="Tahoma" pitchFamily="34" charset="0"/>
                        </a:rPr>
                        <a:t>Matriz de evaluación</a:t>
                      </a:r>
                      <a:endParaRPr lang="es-ES" sz="140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522352">
                <a:tc rowSpan="4">
                  <a:txBody>
                    <a:bodyPr/>
                    <a:lstStyle/>
                    <a:p>
                      <a:pPr marL="55245" algn="just">
                        <a:lnSpc>
                          <a:spcPct val="115000"/>
                        </a:lnSpc>
                        <a:spcAft>
                          <a:spcPts val="1000"/>
                        </a:spcAft>
                      </a:pPr>
                      <a:r>
                        <a:rPr lang="es-ES_tradnl" sz="1200">
                          <a:latin typeface="Tahoma" pitchFamily="34" charset="0"/>
                          <a:cs typeface="Tahoma" pitchFamily="34" charset="0"/>
                        </a:rPr>
                        <a:t>Plantear un esquema de coordinación del SIGAM</a:t>
                      </a:r>
                      <a:endParaRPr lang="es-ES" sz="1400">
                        <a:latin typeface="Tahoma" pitchFamily="34" charset="0"/>
                        <a:ea typeface="Calibri"/>
                        <a:cs typeface="Tahoma" pitchFamily="34" charset="0"/>
                      </a:endParaRPr>
                    </a:p>
                  </a:txBody>
                  <a:tcPr marL="34357" marR="34357" marT="0" marB="0" anchor="ctr">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rowSpan="4">
                  <a:txBody>
                    <a:bodyPr/>
                    <a:lstStyle/>
                    <a:p>
                      <a:pPr algn="just">
                        <a:lnSpc>
                          <a:spcPct val="115000"/>
                        </a:lnSpc>
                        <a:spcAft>
                          <a:spcPts val="1000"/>
                        </a:spcAft>
                      </a:pPr>
                      <a:r>
                        <a:rPr lang="es-ES_tradnl" sz="1200">
                          <a:latin typeface="Tahoma" pitchFamily="34" charset="0"/>
                          <a:cs typeface="Tahoma" pitchFamily="34" charset="0"/>
                        </a:rPr>
                        <a:t>Organigrama administrativo para la implementación del SIGAM</a:t>
                      </a:r>
                      <a:endParaRPr lang="es-ES" sz="140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a:txBody>
                    <a:bodyPr/>
                    <a:lstStyle/>
                    <a:p>
                      <a:pPr algn="just">
                        <a:lnSpc>
                          <a:spcPct val="115000"/>
                        </a:lnSpc>
                        <a:spcAft>
                          <a:spcPts val="1000"/>
                        </a:spcAft>
                      </a:pPr>
                      <a:r>
                        <a:rPr lang="es-ES_tradnl" sz="1200" dirty="0">
                          <a:latin typeface="Tahoma" pitchFamily="34" charset="0"/>
                          <a:cs typeface="Tahoma" pitchFamily="34" charset="0"/>
                        </a:rPr>
                        <a:t>Identificar los actores</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rowSpan="2">
                  <a:txBody>
                    <a:bodyPr/>
                    <a:lstStyle/>
                    <a:p>
                      <a:pPr algn="just">
                        <a:lnSpc>
                          <a:spcPct val="115000"/>
                        </a:lnSpc>
                        <a:spcAft>
                          <a:spcPts val="1000"/>
                        </a:spcAft>
                      </a:pPr>
                      <a:r>
                        <a:rPr lang="es-ES_tradnl" sz="1200">
                          <a:latin typeface="Tahoma" pitchFamily="34" charset="0"/>
                          <a:cs typeface="Tahoma" pitchFamily="34" charset="0"/>
                        </a:rPr>
                        <a:t>Revisión documental</a:t>
                      </a:r>
                      <a:endParaRPr lang="es-ES" sz="140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a:txBody>
                    <a:bodyPr/>
                    <a:lstStyle/>
                    <a:p>
                      <a:pPr algn="ctr">
                        <a:lnSpc>
                          <a:spcPct val="115000"/>
                        </a:lnSpc>
                        <a:spcAft>
                          <a:spcPts val="1000"/>
                        </a:spcAft>
                      </a:pPr>
                      <a:r>
                        <a:rPr lang="es-ES_tradnl" sz="1200" dirty="0">
                          <a:latin typeface="Tahoma" pitchFamily="34" charset="0"/>
                          <a:cs typeface="Tahoma" pitchFamily="34" charset="0"/>
                        </a:rPr>
                        <a:t>Mapa de actores</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685926">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_tradnl" sz="1200" dirty="0">
                          <a:latin typeface="Tahoma" pitchFamily="34" charset="0"/>
                          <a:cs typeface="Tahoma" pitchFamily="34" charset="0"/>
                        </a:rPr>
                        <a:t>Revisar el acuerdo SIGAM  del  municipio de Santuario</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c vMerge="1">
                  <a:txBody>
                    <a:bodyPr/>
                    <a:lstStyle/>
                    <a:p>
                      <a:endParaRPr lang="es-ES"/>
                    </a:p>
                  </a:txBody>
                  <a:tcPr/>
                </a:tc>
                <a:tc>
                  <a:txBody>
                    <a:bodyPr/>
                    <a:lstStyle/>
                    <a:p>
                      <a:pPr algn="just">
                        <a:lnSpc>
                          <a:spcPct val="115000"/>
                        </a:lnSpc>
                        <a:spcAft>
                          <a:spcPts val="1000"/>
                        </a:spcAft>
                      </a:pPr>
                      <a:r>
                        <a:rPr lang="es-ES_tradnl" sz="1200">
                          <a:latin typeface="Tahoma" pitchFamily="34" charset="0"/>
                          <a:cs typeface="Tahoma" pitchFamily="34" charset="0"/>
                        </a:rPr>
                        <a:t>Acuerdo  SIGAM 012 del 2006 del municipio de Santuario</a:t>
                      </a:r>
                      <a:endParaRPr lang="es-ES" sz="1400">
                        <a:latin typeface="Tahoma" pitchFamily="34" charset="0"/>
                        <a:ea typeface="Calibri"/>
                        <a:cs typeface="Tahoma" pitchFamily="34" charset="0"/>
                      </a:endParaRPr>
                    </a:p>
                  </a:txBody>
                  <a:tcPr marL="34357" marR="34357" marT="0" marB="0">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400650">
                <a:tc vMerge="1">
                  <a:txBody>
                    <a:bodyPr/>
                    <a:lstStyle/>
                    <a:p>
                      <a:endParaRPr lang="es-ES"/>
                    </a:p>
                  </a:txBody>
                  <a:tcPr/>
                </a:tc>
                <a:tc vMerge="1">
                  <a:txBody>
                    <a:bodyPr/>
                    <a:lstStyle/>
                    <a:p>
                      <a:endParaRPr lang="es-ES"/>
                    </a:p>
                  </a:txBody>
                  <a:tcPr/>
                </a:tc>
                <a:tc rowSpan="2">
                  <a:txBody>
                    <a:bodyPr/>
                    <a:lstStyle/>
                    <a:p>
                      <a:pPr algn="just">
                        <a:lnSpc>
                          <a:spcPct val="115000"/>
                        </a:lnSpc>
                        <a:spcAft>
                          <a:spcPts val="1000"/>
                        </a:spcAft>
                      </a:pPr>
                      <a:r>
                        <a:rPr lang="es-ES_tradnl" sz="1200">
                          <a:latin typeface="Tahoma" pitchFamily="34" charset="0"/>
                          <a:cs typeface="Tahoma" pitchFamily="34" charset="0"/>
                        </a:rPr>
                        <a:t>Diseñar el esquema de coordinación y administración para la</a:t>
                      </a:r>
                      <a:endParaRPr lang="es-ES" sz="1400">
                        <a:latin typeface="Tahoma" pitchFamily="34" charset="0"/>
                        <a:cs typeface="Tahoma" pitchFamily="34" charset="0"/>
                      </a:endParaRPr>
                    </a:p>
                    <a:p>
                      <a:pPr algn="just">
                        <a:lnSpc>
                          <a:spcPct val="115000"/>
                        </a:lnSpc>
                        <a:spcAft>
                          <a:spcPts val="1000"/>
                        </a:spcAft>
                      </a:pPr>
                      <a:r>
                        <a:rPr lang="es-ES_tradnl" sz="1200">
                          <a:latin typeface="Tahoma" pitchFamily="34" charset="0"/>
                          <a:cs typeface="Tahoma" pitchFamily="34" charset="0"/>
                        </a:rPr>
                        <a:t>gestión ambiental municipal</a:t>
                      </a:r>
                      <a:endParaRPr lang="es-ES" sz="140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rowSpan="2">
                  <a:txBody>
                    <a:bodyPr/>
                    <a:lstStyle/>
                    <a:p>
                      <a:pPr algn="just">
                        <a:lnSpc>
                          <a:spcPct val="115000"/>
                        </a:lnSpc>
                        <a:spcAft>
                          <a:spcPts val="1000"/>
                        </a:spcAft>
                      </a:pPr>
                      <a:r>
                        <a:rPr lang="es-ES_tradnl" sz="1200" dirty="0">
                          <a:latin typeface="Tahoma" pitchFamily="34" charset="0"/>
                          <a:cs typeface="Tahoma" pitchFamily="34" charset="0"/>
                        </a:rPr>
                        <a:t>Análisis funcional </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tcPr>
                </a:tc>
                <a:tc>
                  <a:txBody>
                    <a:bodyPr/>
                    <a:lstStyle/>
                    <a:p>
                      <a:pPr algn="ctr">
                        <a:lnSpc>
                          <a:spcPct val="115000"/>
                        </a:lnSpc>
                        <a:spcAft>
                          <a:spcPts val="1000"/>
                        </a:spcAft>
                      </a:pPr>
                      <a:r>
                        <a:rPr lang="es-ES_tradnl" sz="1200" dirty="0">
                          <a:latin typeface="Tahoma" pitchFamily="34" charset="0"/>
                          <a:cs typeface="Tahoma" pitchFamily="34" charset="0"/>
                        </a:rPr>
                        <a:t>Mapa mental</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tr>
              <a:tr h="91445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1000"/>
                        </a:spcAft>
                      </a:pPr>
                      <a:r>
                        <a:rPr lang="es-ES_tradnl" sz="1200" dirty="0">
                          <a:latin typeface="Tahoma" pitchFamily="34" charset="0"/>
                          <a:cs typeface="Tahoma" pitchFamily="34" charset="0"/>
                        </a:rPr>
                        <a:t>Mapa de procesos</a:t>
                      </a:r>
                      <a:endParaRPr lang="es-ES" sz="1400" dirty="0">
                        <a:latin typeface="Tahoma" pitchFamily="34" charset="0"/>
                        <a:ea typeface="Calibri"/>
                        <a:cs typeface="Tahoma" pitchFamily="34" charset="0"/>
                      </a:endParaRPr>
                    </a:p>
                  </a:txBody>
                  <a:tcPr marL="34357" marR="34357" marT="0" marB="0" anchor="ctr">
                    <a:lnL w="38100" cap="flat" cmpd="sng" algn="ctr">
                      <a:solidFill>
                        <a:srgbClr val="0070C0"/>
                      </a:solidFill>
                      <a:prstDash val="solid"/>
                      <a:round/>
                      <a:headEnd type="none" w="med" len="med"/>
                      <a:tailEnd type="none" w="med" len="med"/>
                    </a:lnL>
                    <a:lnT w="38100" cap="flat" cmpd="sng" algn="ctr">
                      <a:solidFill>
                        <a:srgbClr val="0070C0"/>
                      </a:solidFill>
                      <a:prstDash val="solid"/>
                      <a:round/>
                      <a:headEnd type="none" w="med" len="med"/>
                      <a:tailEnd type="none" w="med" len="med"/>
                    </a:lnT>
                  </a:tcPr>
                </a:tc>
              </a:tr>
            </a:tbl>
          </a:graphicData>
        </a:graphic>
      </p:graphicFrame>
      <p:pic>
        <p:nvPicPr>
          <p:cNvPr id="8"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072462" y="214290"/>
            <a:ext cx="720875" cy="8810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857224" y="1428736"/>
            <a:ext cx="7929618" cy="521497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9218" name="Rectangle 2"/>
          <p:cNvSpPr>
            <a:spLocks noGrp="1" noChangeArrowheads="1"/>
          </p:cNvSpPr>
          <p:nvPr>
            <p:ph type="title"/>
          </p:nvPr>
        </p:nvSpPr>
        <p:spPr/>
        <p:txBody>
          <a:bodyPr/>
          <a:lstStyle/>
          <a:p>
            <a:pPr eaLnBrk="1" hangingPunct="1"/>
            <a:r>
              <a:rPr lang="es-ES" sz="28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rPr>
              <a:t>PROPUESTA DE GESTION AMBIENTAL </a:t>
            </a:r>
            <a:endParaRPr lang="es-ES" sz="28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endParaRPr>
          </a:p>
        </p:txBody>
      </p:sp>
      <p:sp>
        <p:nvSpPr>
          <p:cNvPr id="9219" name="Rectangle 3"/>
          <p:cNvSpPr>
            <a:spLocks noGrp="1" noChangeArrowheads="1"/>
          </p:cNvSpPr>
          <p:nvPr>
            <p:ph idx="1"/>
          </p:nvPr>
        </p:nvSpPr>
        <p:spPr>
          <a:xfrm>
            <a:off x="857224" y="1645448"/>
            <a:ext cx="7772400" cy="4855386"/>
          </a:xfrm>
        </p:spPr>
        <p:txBody>
          <a:bodyPr>
            <a:noAutofit/>
          </a:bodyPr>
          <a:lstStyle/>
          <a:p>
            <a:pPr algn="just"/>
            <a:r>
              <a:rPr lang="es-ES_tradnl" sz="2000" dirty="0" smtClean="0">
                <a:latin typeface="Tahoma" pitchFamily="34" charset="0"/>
                <a:cs typeface="Tahoma" pitchFamily="34" charset="0"/>
              </a:rPr>
              <a:t>Realizar una revisión de la situación ambiental del municipio de santuario identificando sus actores, problemáticas, potencialidades y perspectivas de gestión ambiental local. Del mismo modo se realizara una revisión de los asuntos ambientales inmersos en  los </a:t>
            </a:r>
            <a:r>
              <a:rPr lang="es-ES_tradnl" sz="2000" dirty="0" smtClean="0">
                <a:latin typeface="Tahoma" pitchFamily="34" charset="0"/>
                <a:cs typeface="Tahoma" pitchFamily="34" charset="0"/>
              </a:rPr>
              <a:t>procesos e instrumentos </a:t>
            </a:r>
            <a:r>
              <a:rPr lang="es-ES_tradnl" sz="2000" dirty="0" smtClean="0">
                <a:latin typeface="Tahoma" pitchFamily="34" charset="0"/>
                <a:cs typeface="Tahoma" pitchFamily="34" charset="0"/>
              </a:rPr>
              <a:t>de planificación del municipio  como lo son, el </a:t>
            </a:r>
            <a:r>
              <a:rPr lang="es-ES_tradnl" sz="2000" dirty="0" smtClean="0">
                <a:latin typeface="Tahoma" pitchFamily="34" charset="0"/>
                <a:cs typeface="Tahoma" pitchFamily="34" charset="0"/>
              </a:rPr>
              <a:t>Plan de Desarrollo Municipal, </a:t>
            </a:r>
            <a:r>
              <a:rPr lang="es-ES_tradnl" sz="2000" dirty="0" smtClean="0">
                <a:latin typeface="Tahoma" pitchFamily="34" charset="0"/>
                <a:cs typeface="Tahoma" pitchFamily="34" charset="0"/>
              </a:rPr>
              <a:t>la </a:t>
            </a:r>
            <a:r>
              <a:rPr lang="es-ES_tradnl" sz="2000" dirty="0" smtClean="0">
                <a:latin typeface="Tahoma" pitchFamily="34" charset="0"/>
                <a:cs typeface="Tahoma" pitchFamily="34" charset="0"/>
              </a:rPr>
              <a:t>Agenda Ambiental y </a:t>
            </a:r>
            <a:r>
              <a:rPr lang="es-ES_tradnl" sz="2000" dirty="0" smtClean="0">
                <a:latin typeface="Tahoma" pitchFamily="34" charset="0"/>
                <a:cs typeface="Tahoma" pitchFamily="34" charset="0"/>
              </a:rPr>
              <a:t>el Esquema de ordenamiento territorial.</a:t>
            </a:r>
            <a:endParaRPr lang="es-ES" sz="2000" dirty="0" smtClean="0">
              <a:latin typeface="Tahoma" pitchFamily="34" charset="0"/>
              <a:cs typeface="Tahoma" pitchFamily="34" charset="0"/>
            </a:endParaRPr>
          </a:p>
          <a:p>
            <a:pPr algn="just"/>
            <a:r>
              <a:rPr lang="es-ES_tradnl" sz="2000" dirty="0" smtClean="0">
                <a:latin typeface="Tahoma" pitchFamily="34" charset="0"/>
                <a:cs typeface="Tahoma" pitchFamily="34" charset="0"/>
              </a:rPr>
              <a:t>Seguidamente se van a proponer programas que van a contribuir con la intervención de las problemáticas ambientales identificadas en el municipio de Santuario.</a:t>
            </a:r>
            <a:endParaRPr lang="es-ES" sz="2000" dirty="0" smtClean="0">
              <a:latin typeface="Tahoma" pitchFamily="34" charset="0"/>
              <a:cs typeface="Tahoma" pitchFamily="34" charset="0"/>
            </a:endParaRPr>
          </a:p>
          <a:p>
            <a:pPr algn="just"/>
            <a:r>
              <a:rPr lang="es-ES_tradnl" sz="2000" dirty="0" smtClean="0">
                <a:latin typeface="Tahoma" pitchFamily="34" charset="0"/>
                <a:cs typeface="Tahoma" pitchFamily="34" charset="0"/>
              </a:rPr>
              <a:t>Por ultimo, se planteara un esquema de coordinación y un diseño administrativo que aporte elementos gerenciales para la administración del sistema de gestión ambiental  municipal (SIGAM) en el municipio de santuario.</a:t>
            </a:r>
            <a:endParaRPr lang="es-ES" sz="2000" dirty="0" smtClean="0">
              <a:latin typeface="Tahoma" pitchFamily="34" charset="0"/>
              <a:cs typeface="Tahoma" pitchFamily="34" charset="0"/>
            </a:endParaRPr>
          </a:p>
          <a:p>
            <a:pPr algn="just" eaLnBrk="1" hangingPunct="1"/>
            <a:endParaRPr lang="es-ES" sz="2000" dirty="0" smtClean="0">
              <a:latin typeface="Tahoma" pitchFamily="34" charset="0"/>
              <a:cs typeface="Tahoma" pitchFamily="34" charset="0"/>
            </a:endParaRPr>
          </a:p>
        </p:txBody>
      </p:sp>
      <p:pic>
        <p:nvPicPr>
          <p:cNvPr id="5"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94529" y="214290"/>
            <a:ext cx="720875" cy="8810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fade">
                                      <p:cBhvr>
                                        <p:cTn id="13" dur="1000"/>
                                        <p:tgtEl>
                                          <p:spTgt spid="9219">
                                            <p:txEl>
                                              <p:pRg st="0" end="0"/>
                                            </p:txEl>
                                          </p:spTgt>
                                        </p:tgtEl>
                                      </p:cBhvr>
                                    </p:animEffect>
                                    <p:anim calcmode="lin" valueType="num">
                                      <p:cBhvr>
                                        <p:cTn id="14"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219">
                                            <p:txEl>
                                              <p:pRg st="1" end="1"/>
                                            </p:txEl>
                                          </p:spTgt>
                                        </p:tgtEl>
                                        <p:attrNameLst>
                                          <p:attrName>style.visibility</p:attrName>
                                        </p:attrNameLst>
                                      </p:cBhvr>
                                      <p:to>
                                        <p:strVal val="visible"/>
                                      </p:to>
                                    </p:set>
                                    <p:animEffect transition="in" filter="fade">
                                      <p:cBhvr>
                                        <p:cTn id="20" dur="1000"/>
                                        <p:tgtEl>
                                          <p:spTgt spid="9219">
                                            <p:txEl>
                                              <p:pRg st="1" end="1"/>
                                            </p:txEl>
                                          </p:spTgt>
                                        </p:tgtEl>
                                      </p:cBhvr>
                                    </p:animEffect>
                                    <p:anim calcmode="lin" valueType="num">
                                      <p:cBhvr>
                                        <p:cTn id="21"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219">
                                            <p:txEl>
                                              <p:pRg st="2" end="2"/>
                                            </p:txEl>
                                          </p:spTgt>
                                        </p:tgtEl>
                                        <p:attrNameLst>
                                          <p:attrName>style.visibility</p:attrName>
                                        </p:attrNameLst>
                                      </p:cBhvr>
                                      <p:to>
                                        <p:strVal val="visible"/>
                                      </p:to>
                                    </p:set>
                                    <p:animEffect transition="in" filter="fade">
                                      <p:cBhvr>
                                        <p:cTn id="27" dur="1000"/>
                                        <p:tgtEl>
                                          <p:spTgt spid="9219">
                                            <p:txEl>
                                              <p:pRg st="2" end="2"/>
                                            </p:txEl>
                                          </p:spTgt>
                                        </p:tgtEl>
                                      </p:cBhvr>
                                    </p:animEffect>
                                    <p:anim calcmode="lin" valueType="num">
                                      <p:cBhvr>
                                        <p:cTn id="28"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218" grpId="0"/>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 y="300022"/>
            <a:ext cx="7772400" cy="914400"/>
          </a:xfrm>
        </p:spPr>
        <p:txBody>
          <a:bodyPr/>
          <a:lstStyle/>
          <a:p>
            <a:pPr algn="ctr" eaLnBrk="1" hangingPunct="1"/>
            <a:r>
              <a:rPr lang="es-ES" sz="3600" b="1" dirty="0" smtClean="0">
                <a:effectLst>
                  <a:glow rad="139700">
                    <a:schemeClr val="accent5">
                      <a:satMod val="175000"/>
                      <a:alpha val="40000"/>
                    </a:schemeClr>
                  </a:glow>
                </a:effectLst>
                <a:latin typeface="Tahoma" pitchFamily="34" charset="0"/>
                <a:cs typeface="Tahoma" pitchFamily="34" charset="0"/>
              </a:rPr>
              <a:t>PROGRAMAS Y PROYECTOS </a:t>
            </a:r>
            <a:endParaRPr lang="es-ES" sz="3600" b="1" dirty="0" smtClean="0">
              <a:effectLst>
                <a:glow rad="139700">
                  <a:schemeClr val="accent5">
                    <a:satMod val="175000"/>
                    <a:alpha val="40000"/>
                  </a:schemeClr>
                </a:glow>
              </a:effectLst>
              <a:latin typeface="Tahoma" pitchFamily="34" charset="0"/>
              <a:cs typeface="Tahoma" pitchFamily="34" charset="0"/>
            </a:endParaRPr>
          </a:p>
        </p:txBody>
      </p:sp>
      <p:graphicFrame>
        <p:nvGraphicFramePr>
          <p:cNvPr id="4" name="3 Tabla"/>
          <p:cNvGraphicFramePr>
            <a:graphicFrameLocks noGrp="1"/>
          </p:cNvGraphicFramePr>
          <p:nvPr/>
        </p:nvGraphicFramePr>
        <p:xfrm>
          <a:off x="642910" y="1214422"/>
          <a:ext cx="8215370" cy="5383863"/>
        </p:xfrm>
        <a:graphic>
          <a:graphicData uri="http://schemas.openxmlformats.org/drawingml/2006/table">
            <a:tbl>
              <a:tblPr>
                <a:tableStyleId>{BC89EF96-8CEA-46FF-86C4-4CE0E7609802}</a:tableStyleId>
              </a:tblPr>
              <a:tblGrid>
                <a:gridCol w="1658874"/>
                <a:gridCol w="1191228"/>
                <a:gridCol w="1374494"/>
                <a:gridCol w="1246525"/>
                <a:gridCol w="1439270"/>
                <a:gridCol w="1304979"/>
              </a:tblGrid>
              <a:tr h="169712">
                <a:tc gridSpan="5">
                  <a:txBody>
                    <a:bodyPr/>
                    <a:lstStyle/>
                    <a:p>
                      <a:pPr algn="ctr">
                        <a:lnSpc>
                          <a:spcPct val="115000"/>
                        </a:lnSpc>
                        <a:spcAft>
                          <a:spcPts val="0"/>
                        </a:spcAft>
                      </a:pPr>
                      <a:r>
                        <a:rPr lang="es-ES_tradnl" sz="1000" b="1" dirty="0">
                          <a:latin typeface="Tahoma" pitchFamily="34" charset="0"/>
                          <a:cs typeface="Tahoma" pitchFamily="34" charset="0"/>
                        </a:rPr>
                        <a:t>PROGRAMA: GESTION INTEGRAL DEL RECURSO HIDRICO</a:t>
                      </a:r>
                      <a:endParaRPr lang="es-ES" sz="1050" b="1" dirty="0">
                        <a:latin typeface="Tahoma" pitchFamily="34" charset="0"/>
                        <a:ea typeface="Calibri"/>
                        <a:cs typeface="Tahoma" pitchFamily="34" charset="0"/>
                      </a:endParaRPr>
                    </a:p>
                  </a:txBody>
                  <a:tcPr marL="27857" marR="27857"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_tradnl" sz="1000" b="1" dirty="0">
                          <a:latin typeface="Tahoma" pitchFamily="34" charset="0"/>
                          <a:cs typeface="Tahoma" pitchFamily="34" charset="0"/>
                        </a:rPr>
                        <a:t>$ 42.800 </a:t>
                      </a:r>
                      <a:endParaRPr lang="es-ES" sz="1050" b="1" dirty="0">
                        <a:latin typeface="Tahoma" pitchFamily="34" charset="0"/>
                        <a:ea typeface="Calibri"/>
                        <a:cs typeface="Tahoma" pitchFamily="34" charset="0"/>
                      </a:endParaRPr>
                    </a:p>
                  </a:txBody>
                  <a:tcPr marL="27857" marR="27857" marT="0" marB="0" anchor="b"/>
                </a:tc>
              </a:tr>
              <a:tr h="351124">
                <a:tc>
                  <a:txBody>
                    <a:bodyPr/>
                    <a:lstStyle/>
                    <a:p>
                      <a:pPr algn="ctr">
                        <a:lnSpc>
                          <a:spcPct val="115000"/>
                        </a:lnSpc>
                        <a:spcAft>
                          <a:spcPts val="0"/>
                        </a:spcAft>
                      </a:pPr>
                      <a:r>
                        <a:rPr lang="es-ES_tradnl" sz="1000" b="1" dirty="0">
                          <a:latin typeface="Tahoma" pitchFamily="34" charset="0"/>
                          <a:cs typeface="Tahoma" pitchFamily="34" charset="0"/>
                        </a:rPr>
                        <a:t>PROYECTO</a:t>
                      </a:r>
                      <a:endParaRPr lang="es-ES" sz="1050" b="1" dirty="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b="1" dirty="0">
                          <a:latin typeface="Tahoma" pitchFamily="34" charset="0"/>
                          <a:cs typeface="Tahoma" pitchFamily="34" charset="0"/>
                        </a:rPr>
                        <a:t>PROPOSITO</a:t>
                      </a:r>
                      <a:endParaRPr lang="es-ES" sz="1050" b="1" dirty="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b="1" dirty="0">
                          <a:latin typeface="Tahoma" pitchFamily="34" charset="0"/>
                          <a:cs typeface="Tahoma" pitchFamily="34" charset="0"/>
                        </a:rPr>
                        <a:t>METAS</a:t>
                      </a:r>
                      <a:endParaRPr lang="es-ES" sz="1050" b="1" dirty="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b="1" dirty="0">
                          <a:latin typeface="Tahoma" pitchFamily="34" charset="0"/>
                          <a:cs typeface="Tahoma" pitchFamily="34" charset="0"/>
                        </a:rPr>
                        <a:t>INDICADORES</a:t>
                      </a:r>
                      <a:endParaRPr lang="es-ES" sz="1050" b="1" dirty="0">
                        <a:latin typeface="Tahoma" pitchFamily="34" charset="0"/>
                        <a:ea typeface="Calibri"/>
                        <a:cs typeface="Tahoma" pitchFamily="34" charset="0"/>
                      </a:endParaRPr>
                    </a:p>
                  </a:txBody>
                  <a:tcPr marL="27857" marR="27857" marT="0" marB="0" anchor="ctr"/>
                </a:tc>
                <a:tc>
                  <a:txBody>
                    <a:bodyPr/>
                    <a:lstStyle/>
                    <a:p>
                      <a:pPr>
                        <a:lnSpc>
                          <a:spcPct val="115000"/>
                        </a:lnSpc>
                        <a:spcAft>
                          <a:spcPts val="0"/>
                        </a:spcAft>
                      </a:pPr>
                      <a:r>
                        <a:rPr lang="es-ES_tradnl" sz="1000" b="1" dirty="0">
                          <a:latin typeface="Tahoma" pitchFamily="34" charset="0"/>
                          <a:cs typeface="Tahoma" pitchFamily="34" charset="0"/>
                        </a:rPr>
                        <a:t>ACCIONES</a:t>
                      </a:r>
                      <a:endParaRPr lang="es-ES" sz="1050" b="1" dirty="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b="1" dirty="0">
                          <a:latin typeface="Tahoma" pitchFamily="34" charset="0"/>
                          <a:cs typeface="Tahoma" pitchFamily="34" charset="0"/>
                        </a:rPr>
                        <a:t>PRESUPUESTO EN MILES ($)</a:t>
                      </a:r>
                      <a:endParaRPr lang="es-ES" sz="1050" b="1" dirty="0">
                        <a:latin typeface="Tahoma" pitchFamily="34" charset="0"/>
                        <a:ea typeface="Calibri"/>
                        <a:cs typeface="Tahoma" pitchFamily="34" charset="0"/>
                      </a:endParaRPr>
                    </a:p>
                  </a:txBody>
                  <a:tcPr marL="27857" marR="27857" marT="0" marB="0" anchor="ctr"/>
                </a:tc>
              </a:tr>
              <a:tr h="1621009">
                <a:tc>
                  <a:txBody>
                    <a:bodyPr/>
                    <a:lstStyle/>
                    <a:p>
                      <a:pPr algn="ctr">
                        <a:lnSpc>
                          <a:spcPct val="115000"/>
                        </a:lnSpc>
                        <a:spcAft>
                          <a:spcPts val="0"/>
                        </a:spcAft>
                      </a:pPr>
                      <a:r>
                        <a:rPr lang="es-ES_tradnl" sz="1000" b="1" dirty="0">
                          <a:latin typeface="Tahoma" pitchFamily="34" charset="0"/>
                          <a:cs typeface="Tahoma" pitchFamily="34" charset="0"/>
                        </a:rPr>
                        <a:t>MEJORAMIENTO DE LOS ACUEDUCTOS VEREDALES DEL MUNICIPIO DE SANTUARIO</a:t>
                      </a:r>
                      <a:endParaRPr lang="es-ES" sz="1050" b="1" dirty="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a:latin typeface="Tahoma" pitchFamily="34" charset="0"/>
                          <a:cs typeface="Tahoma" pitchFamily="34" charset="0"/>
                        </a:rPr>
                        <a:t>Fortalecer los procesos de tratamiento de agua en los acueductos veredales</a:t>
                      </a:r>
                      <a:endParaRPr lang="es-ES" sz="105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a:latin typeface="Tahoma" pitchFamily="34" charset="0"/>
                          <a:cs typeface="Tahoma" pitchFamily="34" charset="0"/>
                        </a:rPr>
                        <a:t>Identificar los acueductos veredales del municipio y formular un programa de seguimiento y control de la calidad de agua suministrada por los acueductos  </a:t>
                      </a:r>
                      <a:endParaRPr lang="es-ES" sz="1050">
                        <a:latin typeface="Tahoma" pitchFamily="34" charset="0"/>
                        <a:ea typeface="Calibri"/>
                        <a:cs typeface="Tahoma" pitchFamily="34" charset="0"/>
                      </a:endParaRPr>
                    </a:p>
                  </a:txBody>
                  <a:tcPr marL="27857" marR="27857" marT="0" marB="0" anchor="ctr"/>
                </a:tc>
                <a:tc>
                  <a:txBody>
                    <a:bodyPr/>
                    <a:lstStyle/>
                    <a:p>
                      <a:pPr>
                        <a:lnSpc>
                          <a:spcPct val="115000"/>
                        </a:lnSpc>
                        <a:spcAft>
                          <a:spcPts val="0"/>
                        </a:spcAft>
                      </a:pPr>
                      <a:r>
                        <a:rPr lang="es-ES_tradnl" sz="1000" dirty="0">
                          <a:latin typeface="Tahoma" pitchFamily="34" charset="0"/>
                          <a:cs typeface="Tahoma" pitchFamily="34" charset="0"/>
                        </a:rPr>
                        <a:t>● Índice de calidad del agua.                </a:t>
                      </a:r>
                      <a:r>
                        <a:rPr lang="es-ES_tradnl" sz="1000" dirty="0" smtClean="0">
                          <a:latin typeface="Tahoma" pitchFamily="34" charset="0"/>
                          <a:cs typeface="Tahoma" pitchFamily="34" charset="0"/>
                        </a:rPr>
                        <a:t>                 ● </a:t>
                      </a:r>
                      <a:r>
                        <a:rPr lang="es-ES_tradnl" sz="1000" dirty="0">
                          <a:latin typeface="Tahoma" pitchFamily="34" charset="0"/>
                          <a:cs typeface="Tahoma" pitchFamily="34" charset="0"/>
                        </a:rPr>
                        <a:t>% de acueductos veredales con procesos de tratamiento de agua.                </a:t>
                      </a:r>
                      <a:endParaRPr lang="es-ES" sz="1050" dirty="0">
                        <a:latin typeface="Tahoma" pitchFamily="34" charset="0"/>
                        <a:ea typeface="Calibri"/>
                        <a:cs typeface="Tahoma" pitchFamily="34" charset="0"/>
                      </a:endParaRPr>
                    </a:p>
                  </a:txBody>
                  <a:tcPr marL="27857" marR="27857" marT="0" marB="0" anchor="ctr"/>
                </a:tc>
                <a:tc>
                  <a:txBody>
                    <a:bodyPr/>
                    <a:lstStyle/>
                    <a:p>
                      <a:pPr>
                        <a:lnSpc>
                          <a:spcPct val="115000"/>
                        </a:lnSpc>
                        <a:spcAft>
                          <a:spcPts val="0"/>
                        </a:spcAft>
                      </a:pPr>
                      <a:r>
                        <a:rPr lang="es-ES_tradnl" sz="1000">
                          <a:latin typeface="Tahoma" pitchFamily="34" charset="0"/>
                          <a:cs typeface="Tahoma" pitchFamily="34" charset="0"/>
                        </a:rPr>
                        <a:t>●realizar jornadas de orientación para guiar los proceso de tratamiento de agua.     ●acompañamiento técnico operativo y conceptual al proceso de manejo de los diferentes acueductos.  </a:t>
                      </a:r>
                      <a:endParaRPr lang="es-ES" sz="105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dirty="0">
                          <a:latin typeface="Tahoma" pitchFamily="34" charset="0"/>
                          <a:cs typeface="Tahoma" pitchFamily="34" charset="0"/>
                        </a:rPr>
                        <a:t>800</a:t>
                      </a:r>
                      <a:endParaRPr lang="es-ES" sz="1050" dirty="0">
                        <a:latin typeface="Tahoma" pitchFamily="34" charset="0"/>
                        <a:ea typeface="Calibri"/>
                        <a:cs typeface="Tahoma" pitchFamily="34" charset="0"/>
                      </a:endParaRPr>
                    </a:p>
                  </a:txBody>
                  <a:tcPr marL="27857" marR="27857" marT="0" marB="0" anchor="ctr"/>
                </a:tc>
              </a:tr>
              <a:tr h="1621009">
                <a:tc>
                  <a:txBody>
                    <a:bodyPr/>
                    <a:lstStyle/>
                    <a:p>
                      <a:pPr algn="ctr">
                        <a:lnSpc>
                          <a:spcPct val="115000"/>
                        </a:lnSpc>
                        <a:spcAft>
                          <a:spcPts val="0"/>
                        </a:spcAft>
                      </a:pPr>
                      <a:r>
                        <a:rPr lang="es-ES_tradnl" sz="1000" b="1" dirty="0">
                          <a:latin typeface="Tahoma" pitchFamily="34" charset="0"/>
                          <a:cs typeface="Tahoma" pitchFamily="34" charset="0"/>
                        </a:rPr>
                        <a:t>ORDENACION Y MANEJO DE CUENCAS HIDROGRAFICAS EN EL MUNICIPIO</a:t>
                      </a:r>
                      <a:endParaRPr lang="es-ES" sz="1050" b="1" dirty="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a:latin typeface="Tahoma" pitchFamily="34" charset="0"/>
                          <a:cs typeface="Tahoma" pitchFamily="34" charset="0"/>
                        </a:rPr>
                        <a:t>Iniciar procesos de ordenación reglamentación y manejo de cuencas hidrográficas.</a:t>
                      </a:r>
                      <a:endParaRPr lang="es-ES" sz="105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a:latin typeface="Tahoma" pitchFamily="34" charset="0"/>
                          <a:cs typeface="Tahoma" pitchFamily="34" charset="0"/>
                        </a:rPr>
                        <a:t>Formular los procesos de reglamentación y usos de agua de las principales cuencas abastecedoras del municipio, para posteriormente ordenar la cuenca del rio Mapa</a:t>
                      </a:r>
                      <a:endParaRPr lang="es-ES" sz="1050">
                        <a:latin typeface="Tahoma" pitchFamily="34" charset="0"/>
                        <a:ea typeface="Calibri"/>
                        <a:cs typeface="Tahoma" pitchFamily="34" charset="0"/>
                      </a:endParaRPr>
                    </a:p>
                  </a:txBody>
                  <a:tcPr marL="27857" marR="27857" marT="0" marB="0" anchor="ctr"/>
                </a:tc>
                <a:tc>
                  <a:txBody>
                    <a:bodyPr/>
                    <a:lstStyle/>
                    <a:p>
                      <a:pPr>
                        <a:lnSpc>
                          <a:spcPct val="115000"/>
                        </a:lnSpc>
                        <a:spcAft>
                          <a:spcPts val="0"/>
                        </a:spcAft>
                      </a:pPr>
                      <a:r>
                        <a:rPr lang="es-ES_tradnl" sz="1000">
                          <a:latin typeface="Tahoma" pitchFamily="34" charset="0"/>
                          <a:cs typeface="Tahoma" pitchFamily="34" charset="0"/>
                        </a:rPr>
                        <a:t>●numero de cuencas reglamentadas    ●numero de cuencas abastecedoras en el territorio.</a:t>
                      </a:r>
                      <a:endParaRPr lang="es-ES" sz="1050">
                        <a:latin typeface="Tahoma" pitchFamily="34" charset="0"/>
                        <a:ea typeface="Calibri"/>
                        <a:cs typeface="Tahoma" pitchFamily="34" charset="0"/>
                      </a:endParaRPr>
                    </a:p>
                  </a:txBody>
                  <a:tcPr marL="27857" marR="27857" marT="0" marB="0" anchor="ctr"/>
                </a:tc>
                <a:tc>
                  <a:txBody>
                    <a:bodyPr/>
                    <a:lstStyle/>
                    <a:p>
                      <a:pPr>
                        <a:lnSpc>
                          <a:spcPct val="115000"/>
                        </a:lnSpc>
                        <a:spcAft>
                          <a:spcPts val="0"/>
                        </a:spcAft>
                      </a:pPr>
                      <a:r>
                        <a:rPr lang="es-ES_tradnl" sz="1000" dirty="0">
                          <a:latin typeface="Tahoma" pitchFamily="34" charset="0"/>
                          <a:cs typeface="Tahoma" pitchFamily="34" charset="0"/>
                        </a:rPr>
                        <a:t>● Actualización cartográfica de la red hídrica.                    </a:t>
                      </a:r>
                      <a:r>
                        <a:rPr lang="es-ES_tradnl" sz="1000" baseline="0" dirty="0" smtClean="0">
                          <a:latin typeface="Tahoma" pitchFamily="34" charset="0"/>
                          <a:cs typeface="Tahoma" pitchFamily="34" charset="0"/>
                        </a:rPr>
                        <a:t>                 </a:t>
                      </a:r>
                      <a:r>
                        <a:rPr lang="es-ES_tradnl" sz="1000" dirty="0" smtClean="0">
                          <a:latin typeface="Tahoma" pitchFamily="34" charset="0"/>
                          <a:cs typeface="Tahoma" pitchFamily="34" charset="0"/>
                        </a:rPr>
                        <a:t>● </a:t>
                      </a:r>
                      <a:r>
                        <a:rPr lang="es-ES_tradnl" sz="1000" dirty="0">
                          <a:latin typeface="Tahoma" pitchFamily="34" charset="0"/>
                          <a:cs typeface="Tahoma" pitchFamily="34" charset="0"/>
                        </a:rPr>
                        <a:t>Actualización de usos del suelo y del agua.                     ●Creación de la Comisión de Cuenca.      </a:t>
                      </a:r>
                      <a:endParaRPr lang="es-ES" sz="1050" dirty="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dirty="0">
                          <a:latin typeface="Tahoma" pitchFamily="34" charset="0"/>
                          <a:cs typeface="Tahoma" pitchFamily="34" charset="0"/>
                        </a:rPr>
                        <a:t>2000</a:t>
                      </a:r>
                      <a:endParaRPr lang="es-ES" sz="1050" dirty="0">
                        <a:latin typeface="Tahoma" pitchFamily="34" charset="0"/>
                        <a:ea typeface="Calibri"/>
                        <a:cs typeface="Tahoma" pitchFamily="34" charset="0"/>
                      </a:endParaRPr>
                    </a:p>
                  </a:txBody>
                  <a:tcPr marL="27857" marR="27857" marT="0" marB="0" anchor="ctr"/>
                </a:tc>
              </a:tr>
              <a:tr h="1621009">
                <a:tc>
                  <a:txBody>
                    <a:bodyPr/>
                    <a:lstStyle/>
                    <a:p>
                      <a:pPr algn="ctr">
                        <a:lnSpc>
                          <a:spcPct val="115000"/>
                        </a:lnSpc>
                        <a:spcAft>
                          <a:spcPts val="0"/>
                        </a:spcAft>
                      </a:pPr>
                      <a:r>
                        <a:rPr lang="es-ES_tradnl" sz="1000" b="1" dirty="0">
                          <a:latin typeface="Tahoma" pitchFamily="34" charset="0"/>
                          <a:cs typeface="Tahoma" pitchFamily="34" charset="0"/>
                        </a:rPr>
                        <a:t>IMPLEMENTACION DEL PLAN MAESTRO DE ACUEDUCTO Y ALCANTARILLADO</a:t>
                      </a:r>
                      <a:endParaRPr lang="es-ES" sz="1050" b="1" dirty="0">
                        <a:latin typeface="Tahoma" pitchFamily="34" charset="0"/>
                        <a:ea typeface="Calibri"/>
                        <a:cs typeface="Tahoma" pitchFamily="34" charset="0"/>
                      </a:endParaRPr>
                    </a:p>
                  </a:txBody>
                  <a:tcPr marL="27857" marR="27857" marT="0" marB="0" anchor="ctr"/>
                </a:tc>
                <a:tc>
                  <a:txBody>
                    <a:bodyPr/>
                    <a:lstStyle/>
                    <a:p>
                      <a:pPr>
                        <a:lnSpc>
                          <a:spcPct val="115000"/>
                        </a:lnSpc>
                        <a:spcAft>
                          <a:spcPts val="0"/>
                        </a:spcAft>
                      </a:pPr>
                      <a:r>
                        <a:rPr lang="es-ES_tradnl" sz="1000">
                          <a:latin typeface="Tahoma" pitchFamily="34" charset="0"/>
                          <a:cs typeface="Tahoma" pitchFamily="34" charset="0"/>
                        </a:rPr>
                        <a:t>Mejorar las condiciones de la prestación del servicio de acueducto y alcantarillado</a:t>
                      </a:r>
                      <a:endParaRPr lang="es-ES" sz="105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a:latin typeface="Tahoma" pitchFamily="34" charset="0"/>
                          <a:cs typeface="Tahoma" pitchFamily="34" charset="0"/>
                        </a:rPr>
                        <a:t>Formular los lineamientos de implementación del Plan Maestro de Acueducto y Alcantarillado</a:t>
                      </a:r>
                      <a:endParaRPr lang="es-ES" sz="1050">
                        <a:latin typeface="Tahoma" pitchFamily="34" charset="0"/>
                        <a:ea typeface="Calibri"/>
                        <a:cs typeface="Tahoma" pitchFamily="34" charset="0"/>
                      </a:endParaRPr>
                    </a:p>
                  </a:txBody>
                  <a:tcPr marL="27857" marR="27857" marT="0" marB="0" anchor="ctr"/>
                </a:tc>
                <a:tc>
                  <a:txBody>
                    <a:bodyPr/>
                    <a:lstStyle/>
                    <a:p>
                      <a:pPr>
                        <a:lnSpc>
                          <a:spcPct val="115000"/>
                        </a:lnSpc>
                        <a:spcAft>
                          <a:spcPts val="0"/>
                        </a:spcAft>
                      </a:pPr>
                      <a:r>
                        <a:rPr lang="es-ES_tradnl" sz="1000">
                          <a:latin typeface="Tahoma" pitchFamily="34" charset="0"/>
                          <a:cs typeface="Tahoma" pitchFamily="34" charset="0"/>
                        </a:rPr>
                        <a:t>●programa de ejecución del plan maestro de acueducto y alcantarillado.     ●inversión destinada por le ESP para el plan maestro</a:t>
                      </a:r>
                      <a:endParaRPr lang="es-ES" sz="1050">
                        <a:latin typeface="Tahoma" pitchFamily="34" charset="0"/>
                        <a:ea typeface="Calibri"/>
                        <a:cs typeface="Tahoma" pitchFamily="34" charset="0"/>
                      </a:endParaRPr>
                    </a:p>
                  </a:txBody>
                  <a:tcPr marL="27857" marR="27857" marT="0" marB="0" anchor="ctr"/>
                </a:tc>
                <a:tc>
                  <a:txBody>
                    <a:bodyPr/>
                    <a:lstStyle/>
                    <a:p>
                      <a:pPr>
                        <a:lnSpc>
                          <a:spcPct val="115000"/>
                        </a:lnSpc>
                        <a:spcAft>
                          <a:spcPts val="0"/>
                        </a:spcAft>
                      </a:pPr>
                      <a:r>
                        <a:rPr lang="es-ES_tradnl" sz="1000">
                          <a:latin typeface="Tahoma" pitchFamily="34" charset="0"/>
                          <a:cs typeface="Tahoma" pitchFamily="34" charset="0"/>
                        </a:rPr>
                        <a:t>Mitigar el alto riesgo de deslizamiento por infiltración de agua restaurando las redes de acueducto y alcantarillado.  </a:t>
                      </a:r>
                      <a:endParaRPr lang="es-ES" sz="1050">
                        <a:latin typeface="Tahoma" pitchFamily="34" charset="0"/>
                        <a:ea typeface="Calibri"/>
                        <a:cs typeface="Tahoma" pitchFamily="34" charset="0"/>
                      </a:endParaRPr>
                    </a:p>
                  </a:txBody>
                  <a:tcPr marL="27857" marR="27857" marT="0" marB="0" anchor="ctr"/>
                </a:tc>
                <a:tc>
                  <a:txBody>
                    <a:bodyPr/>
                    <a:lstStyle/>
                    <a:p>
                      <a:pPr algn="ctr">
                        <a:lnSpc>
                          <a:spcPct val="115000"/>
                        </a:lnSpc>
                        <a:spcAft>
                          <a:spcPts val="0"/>
                        </a:spcAft>
                      </a:pPr>
                      <a:r>
                        <a:rPr lang="es-ES_tradnl" sz="1000" dirty="0">
                          <a:latin typeface="Tahoma" pitchFamily="34" charset="0"/>
                          <a:cs typeface="Tahoma" pitchFamily="34" charset="0"/>
                        </a:rPr>
                        <a:t>40000</a:t>
                      </a:r>
                      <a:endParaRPr lang="es-ES" sz="1050" dirty="0">
                        <a:latin typeface="Tahoma" pitchFamily="34" charset="0"/>
                        <a:ea typeface="Calibri"/>
                        <a:cs typeface="Tahoma" pitchFamily="34" charset="0"/>
                      </a:endParaRPr>
                    </a:p>
                  </a:txBody>
                  <a:tcPr marL="27857" marR="27857" marT="0" marB="0" anchor="ctr"/>
                </a:tc>
              </a:tr>
            </a:tbl>
          </a:graphicData>
        </a:graphic>
      </p:graphicFrame>
      <p:pic>
        <p:nvPicPr>
          <p:cNvPr id="5"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143900" y="214290"/>
            <a:ext cx="649437" cy="7937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16598" y="214290"/>
            <a:ext cx="876739" cy="10715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graphicFrame>
        <p:nvGraphicFramePr>
          <p:cNvPr id="7" name="6 Tabla"/>
          <p:cNvGraphicFramePr>
            <a:graphicFrameLocks noGrp="1"/>
          </p:cNvGraphicFramePr>
          <p:nvPr/>
        </p:nvGraphicFramePr>
        <p:xfrm>
          <a:off x="571471" y="2000239"/>
          <a:ext cx="8215370" cy="3881329"/>
        </p:xfrm>
        <a:graphic>
          <a:graphicData uri="http://schemas.openxmlformats.org/drawingml/2006/table">
            <a:tbl>
              <a:tblPr>
                <a:tableStyleId>{BC89EF96-8CEA-46FF-86C4-4CE0E7609802}</a:tableStyleId>
              </a:tblPr>
              <a:tblGrid>
                <a:gridCol w="1658873"/>
                <a:gridCol w="1191228"/>
                <a:gridCol w="1374496"/>
                <a:gridCol w="1246524"/>
                <a:gridCol w="1439269"/>
                <a:gridCol w="1304980"/>
              </a:tblGrid>
              <a:tr h="250525">
                <a:tc gridSpan="5">
                  <a:txBody>
                    <a:bodyPr/>
                    <a:lstStyle/>
                    <a:p>
                      <a:pPr algn="ctr">
                        <a:lnSpc>
                          <a:spcPct val="115000"/>
                        </a:lnSpc>
                        <a:spcAft>
                          <a:spcPts val="0"/>
                        </a:spcAft>
                      </a:pPr>
                      <a:r>
                        <a:rPr lang="es-ES_tradnl" sz="1400" b="1" dirty="0">
                          <a:latin typeface="Tahoma" pitchFamily="34" charset="0"/>
                          <a:cs typeface="Tahoma" pitchFamily="34" charset="0"/>
                        </a:rPr>
                        <a:t>PROGRAMA: GESTION DEL HABITAT SOSTENIBLE </a:t>
                      </a:r>
                      <a:endParaRPr lang="es-ES" sz="1600" b="1" dirty="0">
                        <a:latin typeface="Tahoma" pitchFamily="34" charset="0"/>
                        <a:ea typeface="Calibri"/>
                        <a:cs typeface="Tahoma" pitchFamily="34" charset="0"/>
                      </a:endParaRPr>
                    </a:p>
                  </a:txBody>
                  <a:tcPr marL="41031" marR="41031"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_tradnl" sz="1400" b="1" dirty="0">
                          <a:latin typeface="Tahoma" pitchFamily="34" charset="0"/>
                          <a:cs typeface="Tahoma" pitchFamily="34" charset="0"/>
                        </a:rPr>
                        <a:t>$ 3.000 </a:t>
                      </a:r>
                      <a:endParaRPr lang="es-ES" sz="1600" b="1" dirty="0">
                        <a:latin typeface="Tahoma" pitchFamily="34" charset="0"/>
                        <a:ea typeface="Calibri"/>
                        <a:cs typeface="Tahoma" pitchFamily="34" charset="0"/>
                      </a:endParaRPr>
                    </a:p>
                  </a:txBody>
                  <a:tcPr marL="41031" marR="41031" marT="0" marB="0" anchor="b"/>
                </a:tc>
              </a:tr>
              <a:tr h="518271">
                <a:tc>
                  <a:txBody>
                    <a:bodyPr/>
                    <a:lstStyle/>
                    <a:p>
                      <a:pPr algn="ctr">
                        <a:lnSpc>
                          <a:spcPct val="115000"/>
                        </a:lnSpc>
                        <a:spcAft>
                          <a:spcPts val="0"/>
                        </a:spcAft>
                      </a:pPr>
                      <a:r>
                        <a:rPr lang="es-ES_tradnl" sz="1400" b="1" dirty="0">
                          <a:latin typeface="Tahoma" pitchFamily="34" charset="0"/>
                          <a:cs typeface="Tahoma" pitchFamily="34" charset="0"/>
                        </a:rPr>
                        <a:t>PROYECTO</a:t>
                      </a:r>
                      <a:endParaRPr lang="es-ES" sz="1600" b="1" dirty="0">
                        <a:latin typeface="Tahoma" pitchFamily="34" charset="0"/>
                        <a:ea typeface="Calibri"/>
                        <a:cs typeface="Tahoma" pitchFamily="34" charset="0"/>
                      </a:endParaRPr>
                    </a:p>
                  </a:txBody>
                  <a:tcPr marL="41031" marR="41031" marT="0" marB="0" anchor="ctr"/>
                </a:tc>
                <a:tc>
                  <a:txBody>
                    <a:bodyPr/>
                    <a:lstStyle/>
                    <a:p>
                      <a:pPr algn="ctr">
                        <a:lnSpc>
                          <a:spcPct val="115000"/>
                        </a:lnSpc>
                        <a:spcAft>
                          <a:spcPts val="0"/>
                        </a:spcAft>
                      </a:pPr>
                      <a:r>
                        <a:rPr lang="es-ES_tradnl" sz="1400" b="1" dirty="0">
                          <a:latin typeface="Tahoma" pitchFamily="34" charset="0"/>
                          <a:cs typeface="Tahoma" pitchFamily="34" charset="0"/>
                        </a:rPr>
                        <a:t>PROPOSITO</a:t>
                      </a:r>
                      <a:endParaRPr lang="es-ES" sz="1600" b="1" dirty="0">
                        <a:latin typeface="Tahoma" pitchFamily="34" charset="0"/>
                        <a:ea typeface="Calibri"/>
                        <a:cs typeface="Tahoma" pitchFamily="34" charset="0"/>
                      </a:endParaRPr>
                    </a:p>
                  </a:txBody>
                  <a:tcPr marL="41031" marR="41031" marT="0" marB="0" anchor="ctr"/>
                </a:tc>
                <a:tc>
                  <a:txBody>
                    <a:bodyPr/>
                    <a:lstStyle/>
                    <a:p>
                      <a:pPr algn="ctr">
                        <a:lnSpc>
                          <a:spcPct val="115000"/>
                        </a:lnSpc>
                        <a:spcAft>
                          <a:spcPts val="0"/>
                        </a:spcAft>
                      </a:pPr>
                      <a:r>
                        <a:rPr lang="es-ES_tradnl" sz="1400" b="1" dirty="0">
                          <a:latin typeface="Tahoma" pitchFamily="34" charset="0"/>
                          <a:cs typeface="Tahoma" pitchFamily="34" charset="0"/>
                        </a:rPr>
                        <a:t>METAS</a:t>
                      </a:r>
                      <a:endParaRPr lang="es-ES" sz="1600" b="1" dirty="0">
                        <a:latin typeface="Tahoma" pitchFamily="34" charset="0"/>
                        <a:ea typeface="Calibri"/>
                        <a:cs typeface="Tahoma" pitchFamily="34" charset="0"/>
                      </a:endParaRPr>
                    </a:p>
                  </a:txBody>
                  <a:tcPr marL="41031" marR="41031" marT="0" marB="0" anchor="ctr"/>
                </a:tc>
                <a:tc>
                  <a:txBody>
                    <a:bodyPr/>
                    <a:lstStyle/>
                    <a:p>
                      <a:pPr algn="ctr">
                        <a:lnSpc>
                          <a:spcPct val="115000"/>
                        </a:lnSpc>
                        <a:spcAft>
                          <a:spcPts val="0"/>
                        </a:spcAft>
                      </a:pPr>
                      <a:r>
                        <a:rPr lang="es-ES_tradnl" sz="1400" b="1" dirty="0">
                          <a:latin typeface="Tahoma" pitchFamily="34" charset="0"/>
                          <a:cs typeface="Tahoma" pitchFamily="34" charset="0"/>
                        </a:rPr>
                        <a:t>INDICADORES</a:t>
                      </a:r>
                      <a:endParaRPr lang="es-ES" sz="1600" b="1" dirty="0">
                        <a:latin typeface="Tahoma" pitchFamily="34" charset="0"/>
                        <a:ea typeface="Calibri"/>
                        <a:cs typeface="Tahoma" pitchFamily="34" charset="0"/>
                      </a:endParaRPr>
                    </a:p>
                  </a:txBody>
                  <a:tcPr marL="41031" marR="41031" marT="0" marB="0" anchor="ctr"/>
                </a:tc>
                <a:tc>
                  <a:txBody>
                    <a:bodyPr/>
                    <a:lstStyle/>
                    <a:p>
                      <a:pPr algn="ctr">
                        <a:lnSpc>
                          <a:spcPct val="115000"/>
                        </a:lnSpc>
                        <a:spcAft>
                          <a:spcPts val="0"/>
                        </a:spcAft>
                      </a:pPr>
                      <a:r>
                        <a:rPr lang="es-ES_tradnl" sz="1400" b="1" dirty="0">
                          <a:latin typeface="Tahoma" pitchFamily="34" charset="0"/>
                          <a:cs typeface="Tahoma" pitchFamily="34" charset="0"/>
                        </a:rPr>
                        <a:t>ACCIONES</a:t>
                      </a:r>
                      <a:endParaRPr lang="es-ES" sz="1600" b="1" dirty="0">
                        <a:latin typeface="Tahoma" pitchFamily="34" charset="0"/>
                        <a:ea typeface="Calibri"/>
                        <a:cs typeface="Tahoma" pitchFamily="34" charset="0"/>
                      </a:endParaRPr>
                    </a:p>
                  </a:txBody>
                  <a:tcPr marL="41031" marR="41031" marT="0" marB="0" anchor="ctr"/>
                </a:tc>
                <a:tc>
                  <a:txBody>
                    <a:bodyPr/>
                    <a:lstStyle/>
                    <a:p>
                      <a:pPr algn="ctr">
                        <a:lnSpc>
                          <a:spcPct val="115000"/>
                        </a:lnSpc>
                        <a:spcAft>
                          <a:spcPts val="0"/>
                        </a:spcAft>
                      </a:pPr>
                      <a:r>
                        <a:rPr lang="es-ES_tradnl" sz="1400" b="1" dirty="0">
                          <a:latin typeface="Tahoma" pitchFamily="34" charset="0"/>
                          <a:cs typeface="Tahoma" pitchFamily="34" charset="0"/>
                        </a:rPr>
                        <a:t>PRESUPUESTO EN MILES ($)</a:t>
                      </a:r>
                      <a:endParaRPr lang="es-ES" sz="1600" b="1" dirty="0">
                        <a:latin typeface="Tahoma" pitchFamily="34" charset="0"/>
                        <a:ea typeface="Calibri"/>
                        <a:cs typeface="Tahoma" pitchFamily="34" charset="0"/>
                      </a:endParaRPr>
                    </a:p>
                  </a:txBody>
                  <a:tcPr marL="41031" marR="41031" marT="0" marB="0" anchor="ctr"/>
                </a:tc>
              </a:tr>
              <a:tr h="2660229">
                <a:tc>
                  <a:txBody>
                    <a:bodyPr/>
                    <a:lstStyle/>
                    <a:p>
                      <a:pPr algn="ctr">
                        <a:lnSpc>
                          <a:spcPct val="115000"/>
                        </a:lnSpc>
                        <a:spcAft>
                          <a:spcPts val="0"/>
                        </a:spcAft>
                      </a:pPr>
                      <a:r>
                        <a:rPr lang="es-ES_tradnl" sz="1400" b="1" dirty="0">
                          <a:latin typeface="Tahoma" pitchFamily="34" charset="0"/>
                          <a:cs typeface="Tahoma" pitchFamily="34" charset="0"/>
                        </a:rPr>
                        <a:t>CONTROL AL PROCESO DE POTABILIZACION DE AGUA POR PARTE DE LA ESP SANTUARIO</a:t>
                      </a:r>
                      <a:endParaRPr lang="es-ES" sz="1600" b="1" dirty="0">
                        <a:latin typeface="Tahoma" pitchFamily="34" charset="0"/>
                        <a:ea typeface="Calibri"/>
                        <a:cs typeface="Tahoma" pitchFamily="34" charset="0"/>
                      </a:endParaRPr>
                    </a:p>
                  </a:txBody>
                  <a:tcPr marL="41031" marR="41031" marT="0" marB="0" anchor="ctr"/>
                </a:tc>
                <a:tc>
                  <a:txBody>
                    <a:bodyPr/>
                    <a:lstStyle/>
                    <a:p>
                      <a:pPr algn="ctr">
                        <a:lnSpc>
                          <a:spcPct val="115000"/>
                        </a:lnSpc>
                        <a:spcAft>
                          <a:spcPts val="0"/>
                        </a:spcAft>
                      </a:pPr>
                      <a:r>
                        <a:rPr lang="es-ES_tradnl" sz="1200" dirty="0">
                          <a:latin typeface="Tahoma" pitchFamily="34" charset="0"/>
                          <a:cs typeface="Tahoma" pitchFamily="34" charset="0"/>
                        </a:rPr>
                        <a:t>Desarrollar</a:t>
                      </a:r>
                      <a:r>
                        <a:rPr lang="es-ES_tradnl" sz="1400" dirty="0">
                          <a:latin typeface="Tahoma" pitchFamily="34" charset="0"/>
                          <a:cs typeface="Tahoma" pitchFamily="34" charset="0"/>
                        </a:rPr>
                        <a:t> adecuados procesos de potabilización que contribuyan a mejorar la salud ambiental</a:t>
                      </a:r>
                      <a:endParaRPr lang="es-ES" sz="1600" dirty="0">
                        <a:latin typeface="Tahoma" pitchFamily="34" charset="0"/>
                        <a:ea typeface="Calibri"/>
                        <a:cs typeface="Tahoma" pitchFamily="34" charset="0"/>
                      </a:endParaRPr>
                    </a:p>
                  </a:txBody>
                  <a:tcPr marL="41031" marR="41031" marT="0" marB="0" anchor="b"/>
                </a:tc>
                <a:tc>
                  <a:txBody>
                    <a:bodyPr/>
                    <a:lstStyle/>
                    <a:p>
                      <a:pPr algn="ctr">
                        <a:lnSpc>
                          <a:spcPct val="115000"/>
                        </a:lnSpc>
                        <a:spcAft>
                          <a:spcPts val="0"/>
                        </a:spcAft>
                      </a:pPr>
                      <a:r>
                        <a:rPr lang="es-ES_tradnl" sz="1400" dirty="0">
                          <a:latin typeface="Tahoma" pitchFamily="34" charset="0"/>
                          <a:cs typeface="Tahoma" pitchFamily="34" charset="0"/>
                        </a:rPr>
                        <a:t>Reducción de los problemas de salud ambiental </a:t>
                      </a:r>
                      <a:endParaRPr lang="es-ES" sz="1600" dirty="0">
                        <a:latin typeface="Tahoma" pitchFamily="34" charset="0"/>
                        <a:ea typeface="Calibri"/>
                        <a:cs typeface="Tahoma" pitchFamily="34" charset="0"/>
                      </a:endParaRPr>
                    </a:p>
                  </a:txBody>
                  <a:tcPr marL="41031" marR="41031" marT="0" marB="0" anchor="ctr"/>
                </a:tc>
                <a:tc>
                  <a:txBody>
                    <a:bodyPr/>
                    <a:lstStyle/>
                    <a:p>
                      <a:pPr algn="ctr">
                        <a:lnSpc>
                          <a:spcPct val="115000"/>
                        </a:lnSpc>
                        <a:spcAft>
                          <a:spcPts val="0"/>
                        </a:spcAft>
                      </a:pPr>
                      <a:r>
                        <a:rPr lang="es-ES_tradnl" sz="1400" dirty="0">
                          <a:latin typeface="Tahoma" pitchFamily="34" charset="0"/>
                          <a:cs typeface="Tahoma" pitchFamily="34" charset="0"/>
                        </a:rPr>
                        <a:t>● Informes hospitalarios de reducción de enfermedades por consumo de agua cruda.                 ● aumento del Índice de  calidad de agua potable.    </a:t>
                      </a:r>
                      <a:endParaRPr lang="es-ES" sz="1600" dirty="0">
                        <a:latin typeface="Tahoma" pitchFamily="34" charset="0"/>
                        <a:ea typeface="Calibri"/>
                        <a:cs typeface="Tahoma" pitchFamily="34" charset="0"/>
                      </a:endParaRPr>
                    </a:p>
                  </a:txBody>
                  <a:tcPr marL="41031" marR="41031" marT="0" marB="0" anchor="b"/>
                </a:tc>
                <a:tc>
                  <a:txBody>
                    <a:bodyPr/>
                    <a:lstStyle/>
                    <a:p>
                      <a:pPr algn="ctr">
                        <a:lnSpc>
                          <a:spcPct val="115000"/>
                        </a:lnSpc>
                        <a:spcAft>
                          <a:spcPts val="0"/>
                        </a:spcAft>
                      </a:pPr>
                      <a:r>
                        <a:rPr lang="es-ES_tradnl" sz="1400" dirty="0">
                          <a:latin typeface="Tahoma" pitchFamily="34" charset="0"/>
                          <a:cs typeface="Tahoma" pitchFamily="34" charset="0"/>
                        </a:rPr>
                        <a:t>● Realizar controles periódicos sobre los procesos tratamiento convencional para potabilización de agua en la planta de tratamiento.</a:t>
                      </a:r>
                      <a:endParaRPr lang="es-ES" sz="1600" dirty="0">
                        <a:latin typeface="Tahoma" pitchFamily="34" charset="0"/>
                        <a:ea typeface="Calibri"/>
                        <a:cs typeface="Tahoma" pitchFamily="34" charset="0"/>
                      </a:endParaRPr>
                    </a:p>
                  </a:txBody>
                  <a:tcPr marL="41031" marR="41031" marT="0" marB="0" anchor="ctr"/>
                </a:tc>
                <a:tc>
                  <a:txBody>
                    <a:bodyPr/>
                    <a:lstStyle/>
                    <a:p>
                      <a:pPr algn="ctr">
                        <a:lnSpc>
                          <a:spcPct val="115000"/>
                        </a:lnSpc>
                        <a:spcAft>
                          <a:spcPts val="0"/>
                        </a:spcAft>
                      </a:pPr>
                      <a:r>
                        <a:rPr lang="es-ES_tradnl" sz="1400" dirty="0">
                          <a:latin typeface="Tahoma" pitchFamily="34" charset="0"/>
                          <a:cs typeface="Tahoma" pitchFamily="34" charset="0"/>
                        </a:rPr>
                        <a:t>3000</a:t>
                      </a:r>
                      <a:endParaRPr lang="es-ES" sz="1600" dirty="0">
                        <a:latin typeface="Tahoma" pitchFamily="34" charset="0"/>
                        <a:ea typeface="Calibri"/>
                        <a:cs typeface="Tahoma" pitchFamily="34" charset="0"/>
                      </a:endParaRPr>
                    </a:p>
                  </a:txBody>
                  <a:tcPr marL="41031" marR="41031" marT="0" marB="0" anchor="ctr"/>
                </a:tc>
              </a:tr>
            </a:tbl>
          </a:graphicData>
        </a:graphic>
      </p:graphicFrame>
      <p:sp>
        <p:nvSpPr>
          <p:cNvPr id="8" name="Rectangle 2"/>
          <p:cNvSpPr>
            <a:spLocks noGrp="1" noChangeArrowheads="1"/>
          </p:cNvSpPr>
          <p:nvPr>
            <p:ph type="title"/>
          </p:nvPr>
        </p:nvSpPr>
        <p:spPr>
          <a:xfrm>
            <a:off x="0" y="642918"/>
            <a:ext cx="7772400" cy="914400"/>
          </a:xfrm>
        </p:spPr>
        <p:txBody>
          <a:bodyPr/>
          <a:lstStyle/>
          <a:p>
            <a:pPr algn="ctr" eaLnBrk="1" hangingPunct="1"/>
            <a:r>
              <a:rPr lang="es-ES" sz="3600" b="1" dirty="0" smtClean="0">
                <a:effectLst>
                  <a:glow rad="139700">
                    <a:schemeClr val="accent5">
                      <a:satMod val="175000"/>
                      <a:alpha val="40000"/>
                    </a:schemeClr>
                  </a:glow>
                </a:effectLst>
                <a:latin typeface="Tahoma" pitchFamily="34" charset="0"/>
                <a:cs typeface="Tahoma" pitchFamily="34" charset="0"/>
              </a:rPr>
              <a:t>PROGRAMAS Y PROYECTOS </a:t>
            </a:r>
            <a:endParaRPr lang="es-ES" sz="3600" b="1" dirty="0" smtClean="0">
              <a:effectLst>
                <a:glow rad="139700">
                  <a:schemeClr val="accent5">
                    <a:satMod val="175000"/>
                    <a:alpha val="40000"/>
                  </a:schemeClr>
                </a:glow>
              </a:effectLst>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143900" y="214290"/>
            <a:ext cx="649437" cy="7937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
        <p:nvSpPr>
          <p:cNvPr id="3" name="Rectangle 2"/>
          <p:cNvSpPr>
            <a:spLocks noGrp="1" noChangeArrowheads="1"/>
          </p:cNvSpPr>
          <p:nvPr>
            <p:ph type="title"/>
          </p:nvPr>
        </p:nvSpPr>
        <p:spPr>
          <a:xfrm>
            <a:off x="0" y="285728"/>
            <a:ext cx="7772400" cy="914400"/>
          </a:xfrm>
        </p:spPr>
        <p:txBody>
          <a:bodyPr/>
          <a:lstStyle/>
          <a:p>
            <a:pPr algn="ctr" eaLnBrk="1" hangingPunct="1"/>
            <a:r>
              <a:rPr lang="es-ES" sz="3600" b="1" dirty="0" smtClean="0">
                <a:effectLst>
                  <a:glow rad="139700">
                    <a:schemeClr val="accent5">
                      <a:satMod val="175000"/>
                      <a:alpha val="40000"/>
                    </a:schemeClr>
                  </a:glow>
                </a:effectLst>
                <a:latin typeface="Tahoma" pitchFamily="34" charset="0"/>
                <a:cs typeface="Tahoma" pitchFamily="34" charset="0"/>
              </a:rPr>
              <a:t>PROGRAMAS Y PROYECTOS </a:t>
            </a:r>
            <a:endParaRPr lang="es-ES" sz="3600" b="1" dirty="0" smtClean="0">
              <a:effectLst>
                <a:glow rad="139700">
                  <a:schemeClr val="accent5">
                    <a:satMod val="175000"/>
                    <a:alpha val="40000"/>
                  </a:schemeClr>
                </a:glow>
              </a:effectLst>
              <a:latin typeface="Tahoma" pitchFamily="34" charset="0"/>
              <a:cs typeface="Tahoma" pitchFamily="34" charset="0"/>
            </a:endParaRPr>
          </a:p>
        </p:txBody>
      </p:sp>
      <p:graphicFrame>
        <p:nvGraphicFramePr>
          <p:cNvPr id="4" name="3 Tabla"/>
          <p:cNvGraphicFramePr>
            <a:graphicFrameLocks noGrp="1"/>
          </p:cNvGraphicFramePr>
          <p:nvPr/>
        </p:nvGraphicFramePr>
        <p:xfrm>
          <a:off x="571472" y="1142984"/>
          <a:ext cx="8215370" cy="5064625"/>
        </p:xfrm>
        <a:graphic>
          <a:graphicData uri="http://schemas.openxmlformats.org/drawingml/2006/table">
            <a:tbl>
              <a:tblPr>
                <a:tableStyleId>{BC89EF96-8CEA-46FF-86C4-4CE0E7609802}</a:tableStyleId>
              </a:tblPr>
              <a:tblGrid>
                <a:gridCol w="1591573"/>
                <a:gridCol w="1454287"/>
                <a:gridCol w="1393790"/>
                <a:gridCol w="1195230"/>
                <a:gridCol w="1299164"/>
                <a:gridCol w="1281326"/>
              </a:tblGrid>
              <a:tr h="103313">
                <a:tc gridSpan="5">
                  <a:txBody>
                    <a:bodyPr/>
                    <a:lstStyle/>
                    <a:p>
                      <a:pPr algn="ctr">
                        <a:lnSpc>
                          <a:spcPct val="115000"/>
                        </a:lnSpc>
                        <a:spcAft>
                          <a:spcPts val="0"/>
                        </a:spcAft>
                      </a:pPr>
                      <a:r>
                        <a:rPr lang="es-ES_tradnl" sz="1050" b="1" dirty="0">
                          <a:latin typeface="Tahoma" pitchFamily="34" charset="0"/>
                          <a:cs typeface="Tahoma" pitchFamily="34" charset="0"/>
                        </a:rPr>
                        <a:t>PROGRAMA: GESTION DEL SISTEMA RURAL</a:t>
                      </a:r>
                      <a:endParaRPr lang="es-ES" sz="1050" b="1" dirty="0">
                        <a:latin typeface="Tahoma" pitchFamily="34" charset="0"/>
                        <a:ea typeface="Calibri"/>
                        <a:cs typeface="Tahoma" pitchFamily="34" charset="0"/>
                      </a:endParaRPr>
                    </a:p>
                  </a:txBody>
                  <a:tcPr marL="26202" marR="26202"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_tradnl" sz="1050" b="1" dirty="0">
                          <a:latin typeface="Tahoma" pitchFamily="34" charset="0"/>
                          <a:cs typeface="Tahoma" pitchFamily="34" charset="0"/>
                        </a:rPr>
                        <a:t>$ 466.800 </a:t>
                      </a:r>
                      <a:endParaRPr lang="es-ES" sz="1050" b="1" dirty="0">
                        <a:latin typeface="Tahoma" pitchFamily="34" charset="0"/>
                        <a:ea typeface="Calibri"/>
                        <a:cs typeface="Tahoma" pitchFamily="34" charset="0"/>
                      </a:endParaRPr>
                    </a:p>
                  </a:txBody>
                  <a:tcPr marL="26202" marR="26202" marT="0" marB="0" anchor="b"/>
                </a:tc>
              </a:tr>
              <a:tr h="206625">
                <a:tc>
                  <a:txBody>
                    <a:bodyPr/>
                    <a:lstStyle/>
                    <a:p>
                      <a:pPr algn="ctr">
                        <a:lnSpc>
                          <a:spcPct val="115000"/>
                        </a:lnSpc>
                        <a:spcAft>
                          <a:spcPts val="0"/>
                        </a:spcAft>
                      </a:pPr>
                      <a:r>
                        <a:rPr lang="es-ES_tradnl" sz="1050" b="1" dirty="0">
                          <a:latin typeface="Tahoma" pitchFamily="34" charset="0"/>
                          <a:cs typeface="Tahoma" pitchFamily="34" charset="0"/>
                        </a:rPr>
                        <a:t>PROYECTO</a:t>
                      </a:r>
                      <a:endParaRPr lang="es-ES" sz="1050" b="1"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b="1" dirty="0">
                          <a:latin typeface="Tahoma" pitchFamily="34" charset="0"/>
                          <a:cs typeface="Tahoma" pitchFamily="34" charset="0"/>
                        </a:rPr>
                        <a:t>PROPOSITO</a:t>
                      </a:r>
                      <a:endParaRPr lang="es-ES" sz="1050" b="1"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b="1" dirty="0">
                          <a:latin typeface="Tahoma" pitchFamily="34" charset="0"/>
                          <a:cs typeface="Tahoma" pitchFamily="34" charset="0"/>
                        </a:rPr>
                        <a:t>METAS</a:t>
                      </a:r>
                      <a:endParaRPr lang="es-ES" sz="1050" b="1"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b="1" dirty="0">
                          <a:latin typeface="Tahoma" pitchFamily="34" charset="0"/>
                          <a:cs typeface="Tahoma" pitchFamily="34" charset="0"/>
                        </a:rPr>
                        <a:t>INDICADORES</a:t>
                      </a:r>
                      <a:endParaRPr lang="es-ES" sz="1050" b="1"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b="1" dirty="0">
                          <a:latin typeface="Tahoma" pitchFamily="34" charset="0"/>
                          <a:cs typeface="Tahoma" pitchFamily="34" charset="0"/>
                        </a:rPr>
                        <a:t>ACCIONES</a:t>
                      </a:r>
                      <a:endParaRPr lang="es-ES" sz="1050" b="1"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b="1" dirty="0">
                          <a:latin typeface="Tahoma" pitchFamily="34" charset="0"/>
                          <a:cs typeface="Tahoma" pitchFamily="34" charset="0"/>
                        </a:rPr>
                        <a:t>PRESUPUESTO EN MILES ($)</a:t>
                      </a:r>
                      <a:endParaRPr lang="es-ES" sz="1050" b="1" dirty="0">
                        <a:latin typeface="Tahoma" pitchFamily="34" charset="0"/>
                        <a:ea typeface="Calibri"/>
                        <a:cs typeface="Tahoma" pitchFamily="34" charset="0"/>
                      </a:endParaRPr>
                    </a:p>
                  </a:txBody>
                  <a:tcPr marL="26202" marR="26202" marT="0" marB="0" anchor="ctr"/>
                </a:tc>
              </a:tr>
              <a:tr h="1136438">
                <a:tc>
                  <a:txBody>
                    <a:bodyPr/>
                    <a:lstStyle/>
                    <a:p>
                      <a:pPr algn="ctr">
                        <a:lnSpc>
                          <a:spcPct val="115000"/>
                        </a:lnSpc>
                        <a:spcAft>
                          <a:spcPts val="0"/>
                        </a:spcAft>
                      </a:pPr>
                      <a:r>
                        <a:rPr lang="es-ES_tradnl" sz="1050" b="1" dirty="0">
                          <a:latin typeface="Tahoma" pitchFamily="34" charset="0"/>
                          <a:cs typeface="Tahoma" pitchFamily="34" charset="0"/>
                        </a:rPr>
                        <a:t>AMPLIACION DE LA COBERTURA DEL SERVICIO DE SALUD EN EL SECTOR RURAL </a:t>
                      </a:r>
                      <a:endParaRPr lang="es-ES" sz="1050" b="1"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a:latin typeface="Tahoma" pitchFamily="34" charset="0"/>
                          <a:cs typeface="Tahoma" pitchFamily="34" charset="0"/>
                        </a:rPr>
                        <a:t>Cubrir las necesidades de salud de la población en el sector rural.</a:t>
                      </a:r>
                      <a:endParaRPr lang="es-ES" sz="1050">
                        <a:latin typeface="Tahoma" pitchFamily="34" charset="0"/>
                        <a:ea typeface="Calibri"/>
                        <a:cs typeface="Tahoma" pitchFamily="34" charset="0"/>
                      </a:endParaRPr>
                    </a:p>
                  </a:txBody>
                  <a:tcPr marL="26202" marR="26202" marT="0" marB="0" anchor="ctr"/>
                </a:tc>
                <a:tc>
                  <a:txBody>
                    <a:bodyPr/>
                    <a:lstStyle/>
                    <a:p>
                      <a:pPr>
                        <a:lnSpc>
                          <a:spcPct val="115000"/>
                        </a:lnSpc>
                        <a:spcAft>
                          <a:spcPts val="0"/>
                        </a:spcAft>
                      </a:pPr>
                      <a:r>
                        <a:rPr lang="es-ES_tradnl" sz="1050">
                          <a:latin typeface="Tahoma" pitchFamily="34" charset="0"/>
                          <a:cs typeface="Tahoma" pitchFamily="34" charset="0"/>
                        </a:rPr>
                        <a:t>Mejoramiento de las condiciones de salud de los habitantes del sector rural.</a:t>
                      </a:r>
                      <a:endParaRPr lang="es-ES" sz="1050">
                        <a:latin typeface="Tahoma" pitchFamily="34" charset="0"/>
                        <a:ea typeface="Calibri"/>
                        <a:cs typeface="Tahoma" pitchFamily="34" charset="0"/>
                      </a:endParaRPr>
                    </a:p>
                  </a:txBody>
                  <a:tcPr marL="26202" marR="26202" marT="0" marB="0" anchor="ctr"/>
                </a:tc>
                <a:tc>
                  <a:txBody>
                    <a:bodyPr/>
                    <a:lstStyle/>
                    <a:p>
                      <a:pPr>
                        <a:lnSpc>
                          <a:spcPct val="115000"/>
                        </a:lnSpc>
                        <a:spcAft>
                          <a:spcPts val="0"/>
                        </a:spcAft>
                      </a:pPr>
                      <a:r>
                        <a:rPr lang="es-ES_tradnl" sz="1050" dirty="0">
                          <a:latin typeface="Tahoma" pitchFamily="34" charset="0"/>
                          <a:cs typeface="Tahoma" pitchFamily="34" charset="0"/>
                        </a:rPr>
                        <a:t>● Aumento de los índices de calidad de vida de los habitantes de la zona rural     </a:t>
                      </a:r>
                      <a:r>
                        <a:rPr lang="es-ES_tradnl" sz="1050" dirty="0" smtClean="0">
                          <a:latin typeface="Tahoma" pitchFamily="34" charset="0"/>
                          <a:cs typeface="Tahoma" pitchFamily="34" charset="0"/>
                        </a:rPr>
                        <a:t>                 </a:t>
                      </a:r>
                      <a:r>
                        <a:rPr lang="es-ES_tradnl" sz="1050" dirty="0">
                          <a:latin typeface="Tahoma" pitchFamily="34" charset="0"/>
                          <a:cs typeface="Tahoma" pitchFamily="34" charset="0"/>
                        </a:rPr>
                        <a:t>● Incremento del numero de consultas al año en sector rural.</a:t>
                      </a:r>
                      <a:endParaRPr lang="es-ES" sz="1050" dirty="0">
                        <a:latin typeface="Tahoma" pitchFamily="34" charset="0"/>
                        <a:ea typeface="Calibri"/>
                        <a:cs typeface="Tahoma" pitchFamily="34" charset="0"/>
                      </a:endParaRPr>
                    </a:p>
                  </a:txBody>
                  <a:tcPr marL="26202" marR="26202" marT="0" marB="0" anchor="b"/>
                </a:tc>
                <a:tc>
                  <a:txBody>
                    <a:bodyPr/>
                    <a:lstStyle/>
                    <a:p>
                      <a:pPr>
                        <a:lnSpc>
                          <a:spcPct val="115000"/>
                        </a:lnSpc>
                        <a:spcAft>
                          <a:spcPts val="0"/>
                        </a:spcAft>
                      </a:pPr>
                      <a:r>
                        <a:rPr lang="es-ES_tradnl" sz="1050" dirty="0">
                          <a:latin typeface="Tahoma" pitchFamily="34" charset="0"/>
                          <a:cs typeface="Tahoma" pitchFamily="34" charset="0"/>
                        </a:rPr>
                        <a:t>● Construcción de centros médicos en la zona rural.        </a:t>
                      </a:r>
                      <a:r>
                        <a:rPr lang="es-ES_tradnl" sz="1050" dirty="0" smtClean="0">
                          <a:latin typeface="Tahoma" pitchFamily="34" charset="0"/>
                          <a:cs typeface="Tahoma" pitchFamily="34" charset="0"/>
                        </a:rPr>
                        <a:t>              </a:t>
                      </a:r>
                      <a:r>
                        <a:rPr lang="es-ES_tradnl" sz="1050" dirty="0">
                          <a:latin typeface="Tahoma" pitchFamily="34" charset="0"/>
                          <a:cs typeface="Tahoma" pitchFamily="34" charset="0"/>
                        </a:rPr>
                        <a:t>● Dotación de equipos y personal medico a los nuevos centros de salud.</a:t>
                      </a:r>
                      <a:endParaRPr lang="es-ES" sz="1050"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dirty="0">
                          <a:latin typeface="Tahoma" pitchFamily="34" charset="0"/>
                          <a:cs typeface="Tahoma" pitchFamily="34" charset="0"/>
                        </a:rPr>
                        <a:t>250000</a:t>
                      </a:r>
                      <a:endParaRPr lang="es-ES" sz="1050" dirty="0">
                        <a:latin typeface="Tahoma" pitchFamily="34" charset="0"/>
                        <a:ea typeface="Calibri"/>
                        <a:cs typeface="Tahoma" pitchFamily="34" charset="0"/>
                      </a:endParaRPr>
                    </a:p>
                  </a:txBody>
                  <a:tcPr marL="26202" marR="26202" marT="0" marB="0" anchor="ctr"/>
                </a:tc>
              </a:tr>
              <a:tr h="1343063">
                <a:tc>
                  <a:txBody>
                    <a:bodyPr/>
                    <a:lstStyle/>
                    <a:p>
                      <a:pPr algn="ctr">
                        <a:lnSpc>
                          <a:spcPct val="115000"/>
                        </a:lnSpc>
                        <a:spcAft>
                          <a:spcPts val="0"/>
                        </a:spcAft>
                      </a:pPr>
                      <a:r>
                        <a:rPr lang="es-ES_tradnl" sz="1050" b="1" dirty="0">
                          <a:latin typeface="Tahoma" pitchFamily="34" charset="0"/>
                          <a:cs typeface="Tahoma" pitchFamily="34" charset="0"/>
                        </a:rPr>
                        <a:t>VINCULACION AL PROYECTO DE CENTRO DE SACRIFICIO REGIONAL</a:t>
                      </a:r>
                      <a:endParaRPr lang="es-ES" sz="1050" b="1"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a:latin typeface="Tahoma" pitchFamily="34" charset="0"/>
                          <a:cs typeface="Tahoma" pitchFamily="34" charset="0"/>
                        </a:rPr>
                        <a:t>Disminuir los impactos en la salud humana y ambiental además de la ineficiencia administrativa en el matadero municipal. </a:t>
                      </a:r>
                      <a:endParaRPr lang="es-ES" sz="1050">
                        <a:latin typeface="Tahoma" pitchFamily="34" charset="0"/>
                        <a:ea typeface="Calibri"/>
                        <a:cs typeface="Tahoma" pitchFamily="34" charset="0"/>
                      </a:endParaRPr>
                    </a:p>
                  </a:txBody>
                  <a:tcPr marL="26202" marR="26202" marT="0" marB="0" anchor="ctr"/>
                </a:tc>
                <a:tc>
                  <a:txBody>
                    <a:bodyPr/>
                    <a:lstStyle/>
                    <a:p>
                      <a:pPr>
                        <a:lnSpc>
                          <a:spcPct val="115000"/>
                        </a:lnSpc>
                        <a:spcAft>
                          <a:spcPts val="0"/>
                        </a:spcAft>
                      </a:pPr>
                      <a:r>
                        <a:rPr lang="es-ES_tradnl" sz="1050" dirty="0">
                          <a:latin typeface="Tahoma" pitchFamily="34" charset="0"/>
                          <a:cs typeface="Tahoma" pitchFamily="34" charset="0"/>
                        </a:rPr>
                        <a:t>Poseer un centro de sacrificio con los condicionamientos exigidos por la ley</a:t>
                      </a:r>
                      <a:endParaRPr lang="es-ES" sz="1050" dirty="0">
                        <a:latin typeface="Tahoma" pitchFamily="34" charset="0"/>
                        <a:ea typeface="Calibri"/>
                        <a:cs typeface="Tahoma" pitchFamily="34" charset="0"/>
                      </a:endParaRPr>
                    </a:p>
                  </a:txBody>
                  <a:tcPr marL="26202" marR="26202" marT="0" marB="0" anchor="ctr"/>
                </a:tc>
                <a:tc>
                  <a:txBody>
                    <a:bodyPr/>
                    <a:lstStyle/>
                    <a:p>
                      <a:pPr>
                        <a:lnSpc>
                          <a:spcPct val="115000"/>
                        </a:lnSpc>
                        <a:spcAft>
                          <a:spcPts val="0"/>
                        </a:spcAft>
                      </a:pPr>
                      <a:r>
                        <a:rPr lang="es-ES_tradnl" sz="1050" dirty="0">
                          <a:latin typeface="Tahoma" pitchFamily="34" charset="0"/>
                          <a:cs typeface="Tahoma" pitchFamily="34" charset="0"/>
                        </a:rPr>
                        <a:t>● Informe de la secretaria de salud departamental sobre las condiciones sanitarias de este.                      ● informe de gestión del matadero regional.</a:t>
                      </a:r>
                      <a:endParaRPr lang="es-ES" sz="1050" dirty="0">
                        <a:latin typeface="Tahoma" pitchFamily="34" charset="0"/>
                        <a:ea typeface="Calibri"/>
                        <a:cs typeface="Tahoma" pitchFamily="34" charset="0"/>
                      </a:endParaRPr>
                    </a:p>
                  </a:txBody>
                  <a:tcPr marL="26202" marR="26202" marT="0" marB="0" anchor="ctr"/>
                </a:tc>
                <a:tc>
                  <a:txBody>
                    <a:bodyPr/>
                    <a:lstStyle/>
                    <a:p>
                      <a:pPr>
                        <a:lnSpc>
                          <a:spcPct val="115000"/>
                        </a:lnSpc>
                        <a:spcAft>
                          <a:spcPts val="0"/>
                        </a:spcAft>
                      </a:pPr>
                      <a:r>
                        <a:rPr lang="es-ES_tradnl" sz="1050" dirty="0">
                          <a:latin typeface="Tahoma" pitchFamily="34" charset="0"/>
                          <a:cs typeface="Tahoma" pitchFamily="34" charset="0"/>
                        </a:rPr>
                        <a:t>● Identificar y priorizar con los demás municipios el lugar destinado para la construcción del CDSR.                 </a:t>
                      </a:r>
                      <a:r>
                        <a:rPr lang="es-ES_tradnl" sz="1050" dirty="0" smtClean="0">
                          <a:latin typeface="Tahoma" pitchFamily="34" charset="0"/>
                          <a:cs typeface="Tahoma" pitchFamily="34" charset="0"/>
                        </a:rPr>
                        <a:t>              </a:t>
                      </a:r>
                      <a:r>
                        <a:rPr lang="es-ES_tradnl" sz="1050" dirty="0">
                          <a:latin typeface="Tahoma" pitchFamily="34" charset="0"/>
                          <a:cs typeface="Tahoma" pitchFamily="34" charset="0"/>
                        </a:rPr>
                        <a:t>● Realizar la clausura del antiguo matadero municipal.</a:t>
                      </a:r>
                      <a:endParaRPr lang="es-ES" sz="1050"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dirty="0">
                          <a:latin typeface="Tahoma" pitchFamily="34" charset="0"/>
                          <a:cs typeface="Tahoma" pitchFamily="34" charset="0"/>
                        </a:rPr>
                        <a:t>10000</a:t>
                      </a:r>
                      <a:endParaRPr lang="es-ES" sz="1050" dirty="0">
                        <a:latin typeface="Tahoma" pitchFamily="34" charset="0"/>
                        <a:ea typeface="Calibri"/>
                        <a:cs typeface="Tahoma" pitchFamily="34" charset="0"/>
                      </a:endParaRPr>
                    </a:p>
                  </a:txBody>
                  <a:tcPr marL="26202" marR="26202" marT="0" marB="0" anchor="ctr"/>
                </a:tc>
              </a:tr>
              <a:tr h="1274562">
                <a:tc>
                  <a:txBody>
                    <a:bodyPr/>
                    <a:lstStyle/>
                    <a:p>
                      <a:pPr algn="ctr">
                        <a:lnSpc>
                          <a:spcPct val="115000"/>
                        </a:lnSpc>
                        <a:spcAft>
                          <a:spcPts val="0"/>
                        </a:spcAft>
                      </a:pPr>
                      <a:r>
                        <a:rPr lang="es-ES_tradnl" sz="1050" b="1" dirty="0">
                          <a:latin typeface="Tahoma" pitchFamily="34" charset="0"/>
                          <a:cs typeface="Tahoma" pitchFamily="34" charset="0"/>
                        </a:rPr>
                        <a:t>CONSOLIDACION DE LAS AREAS DE PROTECCION</a:t>
                      </a:r>
                      <a:endParaRPr lang="es-ES" sz="1050" b="1" dirty="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dirty="0">
                          <a:latin typeface="Tahoma" pitchFamily="34" charset="0"/>
                          <a:cs typeface="Tahoma" pitchFamily="34" charset="0"/>
                        </a:rPr>
                        <a:t>limitar la expansión agrícola</a:t>
                      </a:r>
                      <a:endParaRPr lang="es-ES" sz="1050" dirty="0">
                        <a:latin typeface="Tahoma" pitchFamily="34" charset="0"/>
                        <a:ea typeface="Calibri"/>
                        <a:cs typeface="Tahoma" pitchFamily="34" charset="0"/>
                      </a:endParaRPr>
                    </a:p>
                  </a:txBody>
                  <a:tcPr marL="26202" marR="26202" marT="0" marB="0" anchor="ctr"/>
                </a:tc>
                <a:tc>
                  <a:txBody>
                    <a:bodyPr/>
                    <a:lstStyle/>
                    <a:p>
                      <a:pPr>
                        <a:lnSpc>
                          <a:spcPct val="115000"/>
                        </a:lnSpc>
                        <a:spcAft>
                          <a:spcPts val="0"/>
                        </a:spcAft>
                      </a:pPr>
                      <a:r>
                        <a:rPr lang="es-ES_tradnl" sz="1050">
                          <a:latin typeface="Tahoma" pitchFamily="34" charset="0"/>
                          <a:cs typeface="Tahoma" pitchFamily="34" charset="0"/>
                        </a:rPr>
                        <a:t>Impedir la explotación agropecuaria en las áreas de protección,  conservación y riesgo no mitigable.</a:t>
                      </a:r>
                      <a:endParaRPr lang="es-ES" sz="1050">
                        <a:latin typeface="Tahoma" pitchFamily="34" charset="0"/>
                        <a:ea typeface="Calibri"/>
                        <a:cs typeface="Tahoma" pitchFamily="34" charset="0"/>
                      </a:endParaRPr>
                    </a:p>
                  </a:txBody>
                  <a:tcPr marL="26202" marR="26202" marT="0" marB="0" anchor="ctr"/>
                </a:tc>
                <a:tc>
                  <a:txBody>
                    <a:bodyPr/>
                    <a:lstStyle/>
                    <a:p>
                      <a:pPr>
                        <a:lnSpc>
                          <a:spcPct val="115000"/>
                        </a:lnSpc>
                        <a:spcAft>
                          <a:spcPts val="0"/>
                        </a:spcAft>
                      </a:pPr>
                      <a:r>
                        <a:rPr lang="es-ES_tradnl" sz="1050">
                          <a:latin typeface="Tahoma" pitchFamily="34" charset="0"/>
                          <a:cs typeface="Tahoma" pitchFamily="34" charset="0"/>
                        </a:rPr>
                        <a:t>● Comparativo actualizado del área total de zonas de protección y aéreas de uso agrícola por año. </a:t>
                      </a:r>
                      <a:endParaRPr lang="es-ES" sz="1050">
                        <a:latin typeface="Tahoma" pitchFamily="34" charset="0"/>
                        <a:ea typeface="Calibri"/>
                        <a:cs typeface="Tahoma" pitchFamily="34" charset="0"/>
                      </a:endParaRPr>
                    </a:p>
                  </a:txBody>
                  <a:tcPr marL="26202" marR="26202" marT="0" marB="0" anchor="ctr"/>
                </a:tc>
                <a:tc>
                  <a:txBody>
                    <a:bodyPr/>
                    <a:lstStyle/>
                    <a:p>
                      <a:pPr>
                        <a:lnSpc>
                          <a:spcPct val="115000"/>
                        </a:lnSpc>
                        <a:spcAft>
                          <a:spcPts val="0"/>
                        </a:spcAft>
                      </a:pPr>
                      <a:r>
                        <a:rPr lang="es-ES_tradnl" sz="1050">
                          <a:latin typeface="Tahoma" pitchFamily="34" charset="0"/>
                          <a:cs typeface="Tahoma" pitchFamily="34" charset="0"/>
                        </a:rPr>
                        <a:t>● Compra de predios por parte del municipio en la zona de influencia de las diferentes zonas de protección.                         </a:t>
                      </a:r>
                      <a:endParaRPr lang="es-ES" sz="1050">
                        <a:latin typeface="Tahoma" pitchFamily="34" charset="0"/>
                        <a:ea typeface="Calibri"/>
                        <a:cs typeface="Tahoma" pitchFamily="34" charset="0"/>
                      </a:endParaRPr>
                    </a:p>
                  </a:txBody>
                  <a:tcPr marL="26202" marR="26202" marT="0" marB="0" anchor="ctr"/>
                </a:tc>
                <a:tc>
                  <a:txBody>
                    <a:bodyPr/>
                    <a:lstStyle/>
                    <a:p>
                      <a:pPr algn="ctr">
                        <a:lnSpc>
                          <a:spcPct val="115000"/>
                        </a:lnSpc>
                        <a:spcAft>
                          <a:spcPts val="0"/>
                        </a:spcAft>
                      </a:pPr>
                      <a:r>
                        <a:rPr lang="es-ES_tradnl" sz="1050" dirty="0">
                          <a:latin typeface="Tahoma" pitchFamily="34" charset="0"/>
                          <a:cs typeface="Tahoma" pitchFamily="34" charset="0"/>
                        </a:rPr>
                        <a:t>150000</a:t>
                      </a:r>
                      <a:endParaRPr lang="es-ES" sz="1050" dirty="0">
                        <a:latin typeface="Tahoma" pitchFamily="34" charset="0"/>
                        <a:ea typeface="Calibri"/>
                        <a:cs typeface="Tahoma" pitchFamily="34" charset="0"/>
                      </a:endParaRPr>
                    </a:p>
                  </a:txBody>
                  <a:tcPr marL="26202" marR="26202"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286776" y="214290"/>
            <a:ext cx="506561" cy="6191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graphicFrame>
        <p:nvGraphicFramePr>
          <p:cNvPr id="3" name="2 Tabla"/>
          <p:cNvGraphicFramePr>
            <a:graphicFrameLocks noGrp="1"/>
          </p:cNvGraphicFramePr>
          <p:nvPr/>
        </p:nvGraphicFramePr>
        <p:xfrm>
          <a:off x="642912" y="785794"/>
          <a:ext cx="8143930" cy="5905692"/>
        </p:xfrm>
        <a:graphic>
          <a:graphicData uri="http://schemas.openxmlformats.org/drawingml/2006/table">
            <a:tbl>
              <a:tblPr>
                <a:tableStyleId>{BC89EF96-8CEA-46FF-86C4-4CE0E7609802}</a:tableStyleId>
              </a:tblPr>
              <a:tblGrid>
                <a:gridCol w="1577733"/>
                <a:gridCol w="1441642"/>
                <a:gridCol w="1381670"/>
                <a:gridCol w="1184837"/>
                <a:gridCol w="1287867"/>
                <a:gridCol w="1270181"/>
              </a:tblGrid>
              <a:tr h="1184246">
                <a:tc>
                  <a:txBody>
                    <a:bodyPr/>
                    <a:lstStyle/>
                    <a:p>
                      <a:pPr algn="ctr">
                        <a:lnSpc>
                          <a:spcPct val="115000"/>
                        </a:lnSpc>
                        <a:spcAft>
                          <a:spcPts val="0"/>
                        </a:spcAft>
                      </a:pPr>
                      <a:r>
                        <a:rPr lang="es-ES_tradnl" sz="1000" b="1" dirty="0">
                          <a:latin typeface="Tahoma" pitchFamily="34" charset="0"/>
                          <a:cs typeface="Tahoma" pitchFamily="34" charset="0"/>
                        </a:rPr>
                        <a:t>PRODUCCION DE SERVICIOS AMBIENTALES</a:t>
                      </a:r>
                      <a:endParaRPr lang="es-ES" sz="1050" b="1" dirty="0">
                        <a:latin typeface="Tahoma" pitchFamily="34" charset="0"/>
                        <a:ea typeface="Calibri"/>
                        <a:cs typeface="Tahoma" pitchFamily="34" charset="0"/>
                      </a:endParaRPr>
                    </a:p>
                  </a:txBody>
                  <a:tcPr marL="24346" marR="24346" marT="0" marB="0" anchor="ctr"/>
                </a:tc>
                <a:tc>
                  <a:txBody>
                    <a:bodyPr/>
                    <a:lstStyle/>
                    <a:p>
                      <a:pPr algn="ctr">
                        <a:lnSpc>
                          <a:spcPct val="115000"/>
                        </a:lnSpc>
                        <a:spcAft>
                          <a:spcPts val="0"/>
                        </a:spcAft>
                      </a:pPr>
                      <a:r>
                        <a:rPr lang="es-ES_tradnl" sz="1000" dirty="0">
                          <a:latin typeface="Tahoma" pitchFamily="34" charset="0"/>
                          <a:cs typeface="Tahoma" pitchFamily="34" charset="0"/>
                        </a:rPr>
                        <a:t>Incentivar a los propietarios de grandes tierras en el sector rural para que empiecen a producir servicios ambientales en el municipio. </a:t>
                      </a:r>
                      <a:endParaRPr lang="es-ES" sz="1050" dirty="0">
                        <a:latin typeface="Tahoma" pitchFamily="34" charset="0"/>
                        <a:ea typeface="Calibri"/>
                        <a:cs typeface="Tahoma" pitchFamily="34" charset="0"/>
                      </a:endParaRPr>
                    </a:p>
                  </a:txBody>
                  <a:tcPr marL="24346" marR="24346" marT="0" marB="0" anchor="ctr"/>
                </a:tc>
                <a:tc>
                  <a:txBody>
                    <a:bodyPr/>
                    <a:lstStyle/>
                    <a:p>
                      <a:pPr algn="ctr">
                        <a:lnSpc>
                          <a:spcPct val="115000"/>
                        </a:lnSpc>
                        <a:spcAft>
                          <a:spcPts val="0"/>
                        </a:spcAft>
                      </a:pPr>
                      <a:r>
                        <a:rPr lang="es-ES_tradnl" sz="1000">
                          <a:latin typeface="Tahoma" pitchFamily="34" charset="0"/>
                          <a:cs typeface="Tahoma" pitchFamily="34" charset="0"/>
                        </a:rPr>
                        <a:t>Lograr que el municipio de santuario sea reconocido por ser productor de servicios ambientales en el departamento.  </a:t>
                      </a:r>
                      <a:endParaRPr lang="es-ES" sz="1050">
                        <a:latin typeface="Tahoma" pitchFamily="34" charset="0"/>
                        <a:ea typeface="Calibri"/>
                        <a:cs typeface="Tahoma" pitchFamily="34" charset="0"/>
                      </a:endParaRPr>
                    </a:p>
                  </a:txBody>
                  <a:tcPr marL="24346" marR="24346" marT="0" marB="0" anchor="ctr"/>
                </a:tc>
                <a:tc>
                  <a:txBody>
                    <a:bodyPr/>
                    <a:lstStyle/>
                    <a:p>
                      <a:pPr>
                        <a:lnSpc>
                          <a:spcPct val="115000"/>
                        </a:lnSpc>
                        <a:spcAft>
                          <a:spcPts val="0"/>
                        </a:spcAft>
                      </a:pPr>
                      <a:r>
                        <a:rPr lang="es-ES_tradnl" sz="1000">
                          <a:latin typeface="Tahoma" pitchFamily="34" charset="0"/>
                          <a:cs typeface="Tahoma" pitchFamily="34" charset="0"/>
                        </a:rPr>
                        <a:t>● numero de ha destinadas a la producción de servicios ambientales. </a:t>
                      </a:r>
                      <a:endParaRPr lang="es-ES" sz="1050">
                        <a:latin typeface="Tahoma" pitchFamily="34" charset="0"/>
                        <a:ea typeface="Calibri"/>
                        <a:cs typeface="Tahoma" pitchFamily="34" charset="0"/>
                      </a:endParaRPr>
                    </a:p>
                  </a:txBody>
                  <a:tcPr marL="24346" marR="24346" marT="0" marB="0" anchor="ctr"/>
                </a:tc>
                <a:tc>
                  <a:txBody>
                    <a:bodyPr/>
                    <a:lstStyle/>
                    <a:p>
                      <a:pPr>
                        <a:lnSpc>
                          <a:spcPct val="115000"/>
                        </a:lnSpc>
                        <a:spcAft>
                          <a:spcPts val="0"/>
                        </a:spcAft>
                      </a:pPr>
                      <a:r>
                        <a:rPr lang="es-ES_tradnl" sz="1000">
                          <a:latin typeface="Tahoma" pitchFamily="34" charset="0"/>
                          <a:cs typeface="Tahoma" pitchFamily="34" charset="0"/>
                        </a:rPr>
                        <a:t>● Otorgar incentivos a los propietarios de tierras que destinen porcentajes de esta a la prestación de servicios ambientales como protección y conservación.</a:t>
                      </a:r>
                      <a:endParaRPr lang="es-ES" sz="1050">
                        <a:latin typeface="Tahoma" pitchFamily="34" charset="0"/>
                        <a:ea typeface="Calibri"/>
                        <a:cs typeface="Tahoma" pitchFamily="34" charset="0"/>
                      </a:endParaRPr>
                    </a:p>
                  </a:txBody>
                  <a:tcPr marL="24346" marR="24346" marT="0" marB="0" anchor="ctr"/>
                </a:tc>
                <a:tc>
                  <a:txBody>
                    <a:bodyPr/>
                    <a:lstStyle/>
                    <a:p>
                      <a:pPr algn="ctr">
                        <a:lnSpc>
                          <a:spcPct val="115000"/>
                        </a:lnSpc>
                        <a:spcAft>
                          <a:spcPts val="0"/>
                        </a:spcAft>
                      </a:pPr>
                      <a:r>
                        <a:rPr lang="es-ES_tradnl" sz="1000" dirty="0">
                          <a:latin typeface="Tahoma" pitchFamily="34" charset="0"/>
                          <a:cs typeface="Tahoma" pitchFamily="34" charset="0"/>
                        </a:rPr>
                        <a:t>50000</a:t>
                      </a:r>
                      <a:endParaRPr lang="es-ES" sz="1050" dirty="0">
                        <a:latin typeface="Tahoma" pitchFamily="34" charset="0"/>
                        <a:ea typeface="Calibri"/>
                        <a:cs typeface="Tahoma" pitchFamily="34" charset="0"/>
                      </a:endParaRPr>
                    </a:p>
                  </a:txBody>
                  <a:tcPr marL="24346" marR="24346" marT="0" marB="0" anchor="ctr"/>
                </a:tc>
              </a:tr>
              <a:tr h="1439877">
                <a:tc>
                  <a:txBody>
                    <a:bodyPr/>
                    <a:lstStyle/>
                    <a:p>
                      <a:pPr algn="ctr">
                        <a:lnSpc>
                          <a:spcPct val="115000"/>
                        </a:lnSpc>
                        <a:spcAft>
                          <a:spcPts val="0"/>
                        </a:spcAft>
                      </a:pPr>
                      <a:r>
                        <a:rPr lang="es-ES_tradnl" sz="1000" b="1" dirty="0">
                          <a:latin typeface="Tahoma" pitchFamily="34" charset="0"/>
                          <a:cs typeface="Tahoma" pitchFamily="34" charset="0"/>
                        </a:rPr>
                        <a:t>PRODUCCION DE ALIMENTOS LIMPIOS Y ORGANICOS</a:t>
                      </a:r>
                      <a:endParaRPr lang="es-ES" sz="1050" b="1" dirty="0">
                        <a:latin typeface="Tahoma" pitchFamily="34" charset="0"/>
                        <a:ea typeface="Calibri"/>
                        <a:cs typeface="Tahoma" pitchFamily="34" charset="0"/>
                      </a:endParaRPr>
                    </a:p>
                  </a:txBody>
                  <a:tcPr marL="24346" marR="24346" marT="0" marB="0" anchor="ctr"/>
                </a:tc>
                <a:tc>
                  <a:txBody>
                    <a:bodyPr/>
                    <a:lstStyle/>
                    <a:p>
                      <a:pPr algn="ctr">
                        <a:lnSpc>
                          <a:spcPct val="115000"/>
                        </a:lnSpc>
                        <a:spcAft>
                          <a:spcPts val="0"/>
                        </a:spcAft>
                      </a:pPr>
                      <a:r>
                        <a:rPr lang="es-ES_tradnl" sz="1000">
                          <a:latin typeface="Tahoma" pitchFamily="34" charset="0"/>
                          <a:cs typeface="Tahoma" pitchFamily="34" charset="0"/>
                        </a:rPr>
                        <a:t>Promover prácticas productivas limpias en el sector rural de santuario.</a:t>
                      </a:r>
                      <a:endParaRPr lang="es-ES" sz="1050">
                        <a:latin typeface="Tahoma" pitchFamily="34" charset="0"/>
                        <a:ea typeface="Calibri"/>
                        <a:cs typeface="Tahoma" pitchFamily="34" charset="0"/>
                      </a:endParaRPr>
                    </a:p>
                  </a:txBody>
                  <a:tcPr marL="24346" marR="24346" marT="0" marB="0" anchor="ctr"/>
                </a:tc>
                <a:tc>
                  <a:txBody>
                    <a:bodyPr/>
                    <a:lstStyle/>
                    <a:p>
                      <a:pPr>
                        <a:lnSpc>
                          <a:spcPct val="115000"/>
                        </a:lnSpc>
                        <a:spcAft>
                          <a:spcPts val="0"/>
                        </a:spcAft>
                      </a:pPr>
                      <a:r>
                        <a:rPr lang="es-ES_tradnl" sz="1000" dirty="0">
                          <a:latin typeface="Tahoma" pitchFamily="34" charset="0"/>
                          <a:cs typeface="Tahoma" pitchFamily="34" charset="0"/>
                        </a:rPr>
                        <a:t>Mejorar la calidad de los productos agrícolas producidos por los habitantes del campo santuareño y colaborar con las disminución de los impactos ambientales generados por las practicas inadecuadas tradicionales de producción.</a:t>
                      </a:r>
                      <a:endParaRPr lang="es-ES" sz="1050" dirty="0">
                        <a:latin typeface="Tahoma" pitchFamily="34" charset="0"/>
                        <a:ea typeface="Calibri"/>
                        <a:cs typeface="Tahoma" pitchFamily="34" charset="0"/>
                      </a:endParaRPr>
                    </a:p>
                  </a:txBody>
                  <a:tcPr marL="24346" marR="24346" marT="0" marB="0" anchor="ctr"/>
                </a:tc>
                <a:tc>
                  <a:txBody>
                    <a:bodyPr/>
                    <a:lstStyle/>
                    <a:p>
                      <a:pPr>
                        <a:lnSpc>
                          <a:spcPct val="115000"/>
                        </a:lnSpc>
                        <a:spcAft>
                          <a:spcPts val="0"/>
                        </a:spcAft>
                      </a:pPr>
                      <a:r>
                        <a:rPr lang="es-ES_tradnl" sz="1000">
                          <a:latin typeface="Tahoma" pitchFamily="34" charset="0"/>
                          <a:cs typeface="Tahoma" pitchFamily="34" charset="0"/>
                        </a:rPr>
                        <a:t>● # de campesinos que utilizan practicas limpias de producción agrícola.  </a:t>
                      </a:r>
                      <a:endParaRPr lang="es-ES" sz="1050">
                        <a:latin typeface="Tahoma" pitchFamily="34" charset="0"/>
                        <a:ea typeface="Calibri"/>
                        <a:cs typeface="Tahoma" pitchFamily="34" charset="0"/>
                      </a:endParaRPr>
                    </a:p>
                  </a:txBody>
                  <a:tcPr marL="24346" marR="24346" marT="0" marB="0" anchor="ctr"/>
                </a:tc>
                <a:tc>
                  <a:txBody>
                    <a:bodyPr/>
                    <a:lstStyle/>
                    <a:p>
                      <a:pPr>
                        <a:lnSpc>
                          <a:spcPct val="115000"/>
                        </a:lnSpc>
                        <a:spcAft>
                          <a:spcPts val="0"/>
                        </a:spcAft>
                      </a:pPr>
                      <a:r>
                        <a:rPr lang="es-ES_tradnl" sz="1000">
                          <a:latin typeface="Tahoma" pitchFamily="34" charset="0"/>
                          <a:cs typeface="Tahoma" pitchFamily="34" charset="0"/>
                        </a:rPr>
                        <a:t>● realizar un proceso de capacitación, orientación y acompañamiento a los campesinos de santuario sobre los modos de producción limpia de productos agrícolas.</a:t>
                      </a:r>
                      <a:endParaRPr lang="es-ES" sz="1050">
                        <a:latin typeface="Tahoma" pitchFamily="34" charset="0"/>
                        <a:ea typeface="Calibri"/>
                        <a:cs typeface="Tahoma" pitchFamily="34" charset="0"/>
                      </a:endParaRPr>
                    </a:p>
                  </a:txBody>
                  <a:tcPr marL="24346" marR="24346" marT="0" marB="0" anchor="ctr"/>
                </a:tc>
                <a:tc>
                  <a:txBody>
                    <a:bodyPr/>
                    <a:lstStyle/>
                    <a:p>
                      <a:pPr algn="ctr">
                        <a:lnSpc>
                          <a:spcPct val="115000"/>
                        </a:lnSpc>
                        <a:spcAft>
                          <a:spcPts val="0"/>
                        </a:spcAft>
                      </a:pPr>
                      <a:r>
                        <a:rPr lang="es-ES_tradnl" sz="1000" dirty="0">
                          <a:latin typeface="Tahoma" pitchFamily="34" charset="0"/>
                          <a:cs typeface="Tahoma" pitchFamily="34" charset="0"/>
                        </a:rPr>
                        <a:t>1500</a:t>
                      </a:r>
                      <a:endParaRPr lang="es-ES" sz="1050" dirty="0">
                        <a:latin typeface="Tahoma" pitchFamily="34" charset="0"/>
                        <a:ea typeface="Calibri"/>
                        <a:cs typeface="Tahoma" pitchFamily="34" charset="0"/>
                      </a:endParaRPr>
                    </a:p>
                  </a:txBody>
                  <a:tcPr marL="24346" marR="24346" marT="0" marB="0" anchor="ctr"/>
                </a:tc>
              </a:tr>
              <a:tr h="1439877">
                <a:tc>
                  <a:txBody>
                    <a:bodyPr/>
                    <a:lstStyle/>
                    <a:p>
                      <a:pPr algn="ctr">
                        <a:lnSpc>
                          <a:spcPct val="115000"/>
                        </a:lnSpc>
                        <a:spcAft>
                          <a:spcPts val="0"/>
                        </a:spcAft>
                      </a:pPr>
                      <a:r>
                        <a:rPr lang="es-ES_tradnl" sz="1000" b="1" dirty="0">
                          <a:latin typeface="Tahoma" pitchFamily="34" charset="0"/>
                          <a:cs typeface="Tahoma" pitchFamily="34" charset="0"/>
                        </a:rPr>
                        <a:t>RECUPERACION DE LA SOBERANIA ALIMENTARIA</a:t>
                      </a:r>
                      <a:endParaRPr lang="es-ES" sz="1050" b="1" dirty="0">
                        <a:latin typeface="Tahoma" pitchFamily="34" charset="0"/>
                        <a:ea typeface="Calibri"/>
                        <a:cs typeface="Tahoma" pitchFamily="34" charset="0"/>
                      </a:endParaRPr>
                    </a:p>
                  </a:txBody>
                  <a:tcPr marL="24346" marR="24346" marT="0" marB="0" anchor="ctr"/>
                </a:tc>
                <a:tc>
                  <a:txBody>
                    <a:bodyPr/>
                    <a:lstStyle/>
                    <a:p>
                      <a:pPr algn="ctr">
                        <a:lnSpc>
                          <a:spcPct val="115000"/>
                        </a:lnSpc>
                        <a:spcAft>
                          <a:spcPts val="0"/>
                        </a:spcAft>
                      </a:pPr>
                      <a:r>
                        <a:rPr lang="es-ES_tradnl" sz="1000" dirty="0">
                          <a:latin typeface="Tahoma" pitchFamily="34" charset="0"/>
                          <a:cs typeface="Tahoma" pitchFamily="34" charset="0"/>
                        </a:rPr>
                        <a:t>Recuperar la producción de alimentos para sustento de los campesinos del campo santuareño.</a:t>
                      </a:r>
                      <a:endParaRPr lang="es-ES" sz="1050" dirty="0">
                        <a:latin typeface="Tahoma" pitchFamily="34" charset="0"/>
                        <a:ea typeface="Calibri"/>
                        <a:cs typeface="Tahoma" pitchFamily="34" charset="0"/>
                      </a:endParaRPr>
                    </a:p>
                  </a:txBody>
                  <a:tcPr marL="24346" marR="24346" marT="0" marB="0" anchor="ctr"/>
                </a:tc>
                <a:tc>
                  <a:txBody>
                    <a:bodyPr/>
                    <a:lstStyle/>
                    <a:p>
                      <a:pPr>
                        <a:lnSpc>
                          <a:spcPct val="115000"/>
                        </a:lnSpc>
                        <a:spcAft>
                          <a:spcPts val="0"/>
                        </a:spcAft>
                      </a:pPr>
                      <a:r>
                        <a:rPr lang="es-ES_tradnl" sz="1000">
                          <a:latin typeface="Tahoma" pitchFamily="34" charset="0"/>
                          <a:cs typeface="Tahoma" pitchFamily="34" charset="0"/>
                        </a:rPr>
                        <a:t>Lograr una seguridad alimentaria para los habitantes del campo del municipio de santuario.</a:t>
                      </a:r>
                      <a:endParaRPr lang="es-ES" sz="1050">
                        <a:latin typeface="Tahoma" pitchFamily="34" charset="0"/>
                        <a:ea typeface="Calibri"/>
                        <a:cs typeface="Tahoma" pitchFamily="34" charset="0"/>
                      </a:endParaRPr>
                    </a:p>
                  </a:txBody>
                  <a:tcPr marL="24346" marR="24346" marT="0" marB="0" anchor="ctr"/>
                </a:tc>
                <a:tc>
                  <a:txBody>
                    <a:bodyPr/>
                    <a:lstStyle/>
                    <a:p>
                      <a:pPr>
                        <a:lnSpc>
                          <a:spcPct val="115000"/>
                        </a:lnSpc>
                        <a:spcAft>
                          <a:spcPts val="0"/>
                        </a:spcAft>
                      </a:pPr>
                      <a:r>
                        <a:rPr lang="es-ES_tradnl" sz="1000" dirty="0">
                          <a:latin typeface="Tahoma" pitchFamily="34" charset="0"/>
                          <a:cs typeface="Tahoma" pitchFamily="34" charset="0"/>
                        </a:rPr>
                        <a:t> ● # de familias campesinas que se auto-abastecen de alimentos.</a:t>
                      </a:r>
                      <a:endParaRPr lang="es-ES" sz="1050" dirty="0">
                        <a:latin typeface="Tahoma" pitchFamily="34" charset="0"/>
                        <a:ea typeface="Calibri"/>
                        <a:cs typeface="Tahoma" pitchFamily="34" charset="0"/>
                      </a:endParaRPr>
                    </a:p>
                  </a:txBody>
                  <a:tcPr marL="24346" marR="24346" marT="0" marB="0" anchor="ctr"/>
                </a:tc>
                <a:tc>
                  <a:txBody>
                    <a:bodyPr/>
                    <a:lstStyle/>
                    <a:p>
                      <a:pPr>
                        <a:lnSpc>
                          <a:spcPct val="115000"/>
                        </a:lnSpc>
                        <a:spcAft>
                          <a:spcPts val="0"/>
                        </a:spcAft>
                      </a:pPr>
                      <a:r>
                        <a:rPr lang="es-ES_tradnl" sz="1000" dirty="0">
                          <a:latin typeface="Tahoma" pitchFamily="34" charset="0"/>
                          <a:cs typeface="Tahoma" pitchFamily="34" charset="0"/>
                        </a:rPr>
                        <a:t> ● elaborar un diagnóstico inicial de familias que presentan inseguridad alimentaria.        </a:t>
                      </a:r>
                      <a:r>
                        <a:rPr lang="es-ES_tradnl" sz="1000" dirty="0" smtClean="0">
                          <a:latin typeface="Tahoma" pitchFamily="34" charset="0"/>
                          <a:cs typeface="Tahoma" pitchFamily="34" charset="0"/>
                        </a:rPr>
                        <a:t>     </a:t>
                      </a:r>
                      <a:r>
                        <a:rPr lang="es-ES_tradnl" sz="1000" dirty="0">
                          <a:latin typeface="Tahoma" pitchFamily="34" charset="0"/>
                          <a:cs typeface="Tahoma" pitchFamily="34" charset="0"/>
                        </a:rPr>
                        <a:t>● realizar un programa orientación y acompañamiento constante a los campesinos de santuario sobre producción para autoconsumo.</a:t>
                      </a:r>
                      <a:endParaRPr lang="es-ES" sz="1050" dirty="0">
                        <a:latin typeface="Tahoma" pitchFamily="34" charset="0"/>
                        <a:ea typeface="Calibri"/>
                        <a:cs typeface="Tahoma" pitchFamily="34" charset="0"/>
                      </a:endParaRPr>
                    </a:p>
                  </a:txBody>
                  <a:tcPr marL="24346" marR="24346" marT="0" marB="0" anchor="ctr"/>
                </a:tc>
                <a:tc>
                  <a:txBody>
                    <a:bodyPr/>
                    <a:lstStyle/>
                    <a:p>
                      <a:pPr algn="ctr">
                        <a:lnSpc>
                          <a:spcPct val="115000"/>
                        </a:lnSpc>
                        <a:spcAft>
                          <a:spcPts val="0"/>
                        </a:spcAft>
                      </a:pPr>
                      <a:r>
                        <a:rPr lang="es-ES_tradnl" sz="1000" dirty="0">
                          <a:latin typeface="Tahoma" pitchFamily="34" charset="0"/>
                          <a:cs typeface="Tahoma" pitchFamily="34" charset="0"/>
                        </a:rPr>
                        <a:t>2000</a:t>
                      </a:r>
                      <a:endParaRPr lang="es-ES" sz="1050" dirty="0">
                        <a:latin typeface="Tahoma" pitchFamily="34" charset="0"/>
                        <a:ea typeface="Calibri"/>
                        <a:cs typeface="Tahoma" pitchFamily="34" charset="0"/>
                      </a:endParaRPr>
                    </a:p>
                  </a:txBody>
                  <a:tcPr marL="24346" marR="24346"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158" y="357166"/>
            <a:ext cx="7772400" cy="500066"/>
          </a:xfrm>
          <a:effectLst>
            <a:reflection blurRad="6350" stA="50000" endA="300" endPos="55000" dir="5400000" sy="-100000" algn="bl" rotWithShape="0"/>
          </a:effectLst>
        </p:spPr>
        <p:txBody>
          <a:bodyPr/>
          <a:lstStyle/>
          <a:p>
            <a:pPr algn="ctr" eaLnBrk="1" hangingPunct="1"/>
            <a:r>
              <a:rPr lang="es-ES" sz="3200" b="1" dirty="0" smtClean="0">
                <a:latin typeface="Tahoma" pitchFamily="34" charset="0"/>
                <a:cs typeface="Tahoma" pitchFamily="34" charset="0"/>
              </a:rPr>
              <a:t>CONCEPTO DE GESTIÓN AMBIENTAL</a:t>
            </a:r>
          </a:p>
        </p:txBody>
      </p:sp>
      <p:sp>
        <p:nvSpPr>
          <p:cNvPr id="3075" name="Rectangle 3"/>
          <p:cNvSpPr>
            <a:spLocks noGrp="1" noChangeArrowheads="1"/>
          </p:cNvSpPr>
          <p:nvPr>
            <p:ph idx="1"/>
          </p:nvPr>
        </p:nvSpPr>
        <p:spPr>
          <a:xfrm>
            <a:off x="5143504" y="1500174"/>
            <a:ext cx="3557558" cy="4786346"/>
          </a:xfrm>
        </p:spPr>
        <p:txBody>
          <a:bodyPr>
            <a:noAutofit/>
          </a:bodyPr>
          <a:lstStyle/>
          <a:p>
            <a:r>
              <a:rPr lang="es-CO" sz="2100" dirty="0" smtClean="0">
                <a:latin typeface="Tahoma" pitchFamily="34" charset="0"/>
                <a:cs typeface="Tahoma" pitchFamily="34" charset="0"/>
              </a:rPr>
              <a:t> La gestión ambiental es un proceso  </a:t>
            </a:r>
            <a:r>
              <a:rPr lang="es-CO" sz="2100" dirty="0" smtClean="0">
                <a:latin typeface="Tahoma" pitchFamily="34" charset="0"/>
                <a:cs typeface="Tahoma" pitchFamily="34" charset="0"/>
              </a:rPr>
              <a:t>planificación, mediante </a:t>
            </a:r>
            <a:r>
              <a:rPr lang="es-CO" sz="2100" dirty="0" smtClean="0">
                <a:latin typeface="Tahoma" pitchFamily="34" charset="0"/>
                <a:cs typeface="Tahoma" pitchFamily="34" charset="0"/>
              </a:rPr>
              <a:t>el cual se establecen lineamientos, acciones, planes, programas y proyectos en pro del ambiente, entendiendo este como la ocupación humana del territorio, en el cual se dan diversas dinámicas sociales, culturales y </a:t>
            </a:r>
            <a:r>
              <a:rPr lang="es-CO" sz="2100" dirty="0" smtClean="0">
                <a:latin typeface="Tahoma" pitchFamily="34" charset="0"/>
                <a:cs typeface="Tahoma" pitchFamily="34" charset="0"/>
              </a:rPr>
              <a:t>económicas.</a:t>
            </a:r>
            <a:endParaRPr lang="es-ES" sz="2100" dirty="0" smtClean="0">
              <a:latin typeface="Tahoma" pitchFamily="34" charset="0"/>
              <a:cs typeface="Tahoma" pitchFamily="34" charset="0"/>
            </a:endParaRPr>
          </a:p>
        </p:txBody>
      </p:sp>
      <p:pic>
        <p:nvPicPr>
          <p:cNvPr id="4"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29586" y="214290"/>
            <a:ext cx="1000132" cy="1222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grpSp>
        <p:nvGrpSpPr>
          <p:cNvPr id="32" name="31 Grupo"/>
          <p:cNvGrpSpPr/>
          <p:nvPr/>
        </p:nvGrpSpPr>
        <p:grpSpPr>
          <a:xfrm>
            <a:off x="1000100" y="1643050"/>
            <a:ext cx="4286280" cy="4071966"/>
            <a:chOff x="1000100" y="1643050"/>
            <a:chExt cx="4286280" cy="4071966"/>
          </a:xfrm>
        </p:grpSpPr>
        <p:sp>
          <p:nvSpPr>
            <p:cNvPr id="27" name="26 Rectángulo redondeado"/>
            <p:cNvSpPr/>
            <p:nvPr/>
          </p:nvSpPr>
          <p:spPr>
            <a:xfrm>
              <a:off x="1000100" y="1643050"/>
              <a:ext cx="4286280" cy="4071966"/>
            </a:xfrm>
            <a:prstGeom prst="roundRect">
              <a:avLst/>
            </a:prstGeom>
            <a:scene3d>
              <a:camera prst="perspectiveRigh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grpSp>
          <p:nvGrpSpPr>
            <p:cNvPr id="31" name="30 Grupo"/>
            <p:cNvGrpSpPr/>
            <p:nvPr/>
          </p:nvGrpSpPr>
          <p:grpSpPr>
            <a:xfrm>
              <a:off x="1214414" y="1720339"/>
              <a:ext cx="3643338" cy="3741713"/>
              <a:chOff x="1214414" y="1720339"/>
              <a:chExt cx="3643338" cy="3741713"/>
            </a:xfrm>
          </p:grpSpPr>
          <p:grpSp>
            <p:nvGrpSpPr>
              <p:cNvPr id="25" name="24 Grupo"/>
              <p:cNvGrpSpPr/>
              <p:nvPr/>
            </p:nvGrpSpPr>
            <p:grpSpPr>
              <a:xfrm>
                <a:off x="1214414" y="1785926"/>
                <a:ext cx="3643338" cy="3676126"/>
                <a:chOff x="1285852" y="1144782"/>
                <a:chExt cx="3643338" cy="3676126"/>
              </a:xfrm>
            </p:grpSpPr>
            <p:sp>
              <p:nvSpPr>
                <p:cNvPr id="18" name="Oval 11"/>
                <p:cNvSpPr>
                  <a:spLocks noChangeArrowheads="1"/>
                </p:cNvSpPr>
                <p:nvPr/>
              </p:nvSpPr>
              <p:spPr bwMode="auto">
                <a:xfrm>
                  <a:off x="2479548" y="1144782"/>
                  <a:ext cx="1244994" cy="153478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O" sz="7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200" b="1" i="0" u="none" strike="noStrike" cap="none" normalizeH="0" baseline="0" dirty="0" smtClean="0">
                      <a:ln>
                        <a:noFill/>
                      </a:ln>
                      <a:solidFill>
                        <a:srgbClr val="FFFFFF"/>
                      </a:solidFill>
                      <a:effectLst/>
                      <a:latin typeface="Calibri" pitchFamily="34" charset="0"/>
                      <a:cs typeface="Arial" pitchFamily="34" charset="0"/>
                    </a:rPr>
                    <a:t>SISTEMA</a:t>
                  </a:r>
                  <a:r>
                    <a:rPr kumimoji="0" lang="es-CO" sz="1200" b="1" i="0" u="none" strike="noStrike" cap="none" normalizeH="0" dirty="0" smtClean="0">
                      <a:ln>
                        <a:noFill/>
                      </a:ln>
                      <a:solidFill>
                        <a:srgbClr val="FFFFFF"/>
                      </a:solidFill>
                      <a:effectLst/>
                      <a:latin typeface="Calibri" pitchFamily="34" charset="0"/>
                      <a:cs typeface="Arial" pitchFamily="34" charset="0"/>
                    </a:rPr>
                    <a:t> </a:t>
                  </a:r>
                  <a:r>
                    <a:rPr kumimoji="0" lang="es-CO" sz="1200" b="1" i="0" u="none" strike="noStrike" cap="none" normalizeH="0" baseline="0" dirty="0" smtClean="0">
                      <a:ln>
                        <a:noFill/>
                      </a:ln>
                      <a:solidFill>
                        <a:srgbClr val="FFFFFF"/>
                      </a:solidFill>
                      <a:effectLst/>
                      <a:latin typeface="Calibri" pitchFamily="34" charset="0"/>
                      <a:cs typeface="Arial" pitchFamily="34" charset="0"/>
                    </a:rPr>
                    <a:t>NATURAL</a:t>
                  </a:r>
                  <a:endParaRPr kumimoji="0" lang="es-CO"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Oval 12"/>
                <p:cNvSpPr>
                  <a:spLocks noChangeArrowheads="1"/>
                </p:cNvSpPr>
                <p:nvPr/>
              </p:nvSpPr>
              <p:spPr bwMode="auto">
                <a:xfrm>
                  <a:off x="3684196" y="3286124"/>
                  <a:ext cx="1244994" cy="153478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O"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400" b="1" i="0" u="none" strike="noStrike" cap="none" normalizeH="0" baseline="0" dirty="0" smtClean="0">
                      <a:ln>
                        <a:noFill/>
                      </a:ln>
                      <a:solidFill>
                        <a:srgbClr val="FFFFFF"/>
                      </a:solidFill>
                      <a:effectLst/>
                      <a:latin typeface="Calibri" pitchFamily="34" charset="0"/>
                      <a:cs typeface="Arial" pitchFamily="34" charset="0"/>
                    </a:rPr>
                    <a:t>SISTEMA SOCIAL</a:t>
                  </a:r>
                  <a:endParaRPr kumimoji="0" lang="es-CO"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Oval 13"/>
                <p:cNvSpPr>
                  <a:spLocks noChangeArrowheads="1"/>
                </p:cNvSpPr>
                <p:nvPr/>
              </p:nvSpPr>
              <p:spPr bwMode="auto">
                <a:xfrm>
                  <a:off x="1285852" y="3230343"/>
                  <a:ext cx="1244994" cy="153478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CO" sz="8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CO" sz="1400" b="1" i="0" u="none" strike="noStrike" cap="none" normalizeH="0" baseline="0" dirty="0" smtClean="0">
                      <a:ln>
                        <a:noFill/>
                      </a:ln>
                      <a:solidFill>
                        <a:srgbClr val="FFFFFF"/>
                      </a:solidFill>
                      <a:effectLst/>
                      <a:latin typeface="Calibri" pitchFamily="34" charset="0"/>
                      <a:cs typeface="Arial" pitchFamily="34" charset="0"/>
                    </a:rPr>
                    <a:t>SISTEMA FISICO</a:t>
                  </a:r>
                  <a:endParaRPr kumimoji="0" lang="es-CO"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AutoShape 14"/>
                <p:cNvSpPr>
                  <a:spLocks noChangeArrowheads="1"/>
                </p:cNvSpPr>
                <p:nvPr/>
              </p:nvSpPr>
              <p:spPr bwMode="auto">
                <a:xfrm>
                  <a:off x="2247264" y="2241947"/>
                  <a:ext cx="1725701" cy="1837128"/>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flatTx/>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CO" sz="600" b="1"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CO" sz="1200" b="1" i="0" u="none" strike="noStrike" cap="none" normalizeH="0" baseline="0" dirty="0" smtClean="0">
                      <a:ln>
                        <a:noFill/>
                      </a:ln>
                      <a:solidFill>
                        <a:srgbClr val="FFFFFF"/>
                      </a:solidFill>
                      <a:effectLst/>
                      <a:latin typeface="Calibri" pitchFamily="34" charset="0"/>
                      <a:cs typeface="Arial" pitchFamily="34" charset="0"/>
                    </a:rPr>
                    <a:t>AMBIENTE</a:t>
                  </a:r>
                  <a:endParaRPr kumimoji="0" lang="es-CO"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AutoShape 15"/>
                <p:cNvSpPr>
                  <a:spLocks noChangeArrowheads="1"/>
                </p:cNvSpPr>
                <p:nvPr/>
              </p:nvSpPr>
              <p:spPr bwMode="auto">
                <a:xfrm>
                  <a:off x="2609811" y="4253948"/>
                  <a:ext cx="1042106" cy="532374"/>
                </a:xfrm>
                <a:prstGeom prst="leftRightArrow">
                  <a:avLst>
                    <a:gd name="adj1" fmla="val 50000"/>
                    <a:gd name="adj2" fmla="val 42342"/>
                  </a:avLst>
                </a:prstGeom>
                <a:solidFill>
                  <a:schemeClr val="tx2">
                    <a:lumMod val="40000"/>
                    <a:lumOff val="6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s-CO"/>
                </a:p>
              </p:txBody>
            </p:sp>
            <p:sp>
              <p:nvSpPr>
                <p:cNvPr id="23" name="AutoShape 16"/>
                <p:cNvSpPr>
                  <a:spLocks noChangeArrowheads="1"/>
                </p:cNvSpPr>
                <p:nvPr/>
              </p:nvSpPr>
              <p:spPr bwMode="auto">
                <a:xfrm rot="3059052">
                  <a:off x="3457838" y="2482074"/>
                  <a:ext cx="1127088" cy="492234"/>
                </a:xfrm>
                <a:prstGeom prst="leftRightArrow">
                  <a:avLst>
                    <a:gd name="adj1" fmla="val 50000"/>
                    <a:gd name="adj2" fmla="val 42342"/>
                  </a:avLst>
                </a:prstGeom>
                <a:solidFill>
                  <a:schemeClr val="tx2">
                    <a:lumMod val="40000"/>
                    <a:lumOff val="6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s-CO"/>
                </a:p>
              </p:txBody>
            </p:sp>
            <p:sp>
              <p:nvSpPr>
                <p:cNvPr id="24" name="AutoShape 17"/>
                <p:cNvSpPr>
                  <a:spLocks noChangeArrowheads="1"/>
                </p:cNvSpPr>
                <p:nvPr/>
              </p:nvSpPr>
              <p:spPr bwMode="auto">
                <a:xfrm rot="18294916">
                  <a:off x="1663547" y="2507009"/>
                  <a:ext cx="1127088" cy="492234"/>
                </a:xfrm>
                <a:prstGeom prst="leftRightArrow">
                  <a:avLst>
                    <a:gd name="adj1" fmla="val 50000"/>
                    <a:gd name="adj2" fmla="val 42342"/>
                  </a:avLst>
                </a:prstGeom>
                <a:solidFill>
                  <a:schemeClr val="tx2">
                    <a:lumMod val="40000"/>
                    <a:lumOff val="6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s-CO"/>
                </a:p>
              </p:txBody>
            </p:sp>
          </p:grpSp>
          <p:sp>
            <p:nvSpPr>
              <p:cNvPr id="28" name="27 Flecha curvada hacia la izquierda"/>
              <p:cNvSpPr/>
              <p:nvPr/>
            </p:nvSpPr>
            <p:spPr>
              <a:xfrm rot="12546541">
                <a:off x="1522700" y="1720339"/>
                <a:ext cx="571504" cy="9286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9" name="28 Flecha curvada hacia la derecha"/>
              <p:cNvSpPr/>
              <p:nvPr/>
            </p:nvSpPr>
            <p:spPr>
              <a:xfrm rot="12546541">
                <a:off x="1448730" y="2063226"/>
                <a:ext cx="500066" cy="9286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1"/>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143900" y="214290"/>
            <a:ext cx="649437" cy="7937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graphicFrame>
        <p:nvGraphicFramePr>
          <p:cNvPr id="3" name="2 Tabla"/>
          <p:cNvGraphicFramePr>
            <a:graphicFrameLocks noGrp="1"/>
          </p:cNvGraphicFramePr>
          <p:nvPr/>
        </p:nvGraphicFramePr>
        <p:xfrm>
          <a:off x="857224" y="1294150"/>
          <a:ext cx="7786743" cy="4780534"/>
        </p:xfrm>
        <a:graphic>
          <a:graphicData uri="http://schemas.openxmlformats.org/drawingml/2006/table">
            <a:tbl>
              <a:tblPr>
                <a:tableStyleId>{BC89EF96-8CEA-46FF-86C4-4CE0E7609802}</a:tableStyleId>
              </a:tblPr>
              <a:tblGrid>
                <a:gridCol w="1508534"/>
                <a:gridCol w="1378413"/>
                <a:gridCol w="1321070"/>
                <a:gridCol w="1132871"/>
                <a:gridCol w="1231382"/>
                <a:gridCol w="1214473"/>
              </a:tblGrid>
              <a:tr h="2160310">
                <a:tc>
                  <a:txBody>
                    <a:bodyPr/>
                    <a:lstStyle/>
                    <a:p>
                      <a:pPr algn="ctr">
                        <a:lnSpc>
                          <a:spcPct val="115000"/>
                        </a:lnSpc>
                        <a:spcAft>
                          <a:spcPts val="0"/>
                        </a:spcAft>
                      </a:pPr>
                      <a:r>
                        <a:rPr lang="es-ES_tradnl" sz="1100" b="1" dirty="0">
                          <a:latin typeface="Tahoma" pitchFamily="34" charset="0"/>
                          <a:cs typeface="Tahoma" pitchFamily="34" charset="0"/>
                        </a:rPr>
                        <a:t>RECONSTRUCCION CULTURAL Y DEL PATRIMONIO HISTORICO</a:t>
                      </a:r>
                      <a:endParaRPr lang="es-ES" sz="1200" b="1" dirty="0">
                        <a:latin typeface="Tahoma" pitchFamily="34" charset="0"/>
                        <a:ea typeface="Calibri"/>
                        <a:cs typeface="Tahoma" pitchFamily="34" charset="0"/>
                      </a:endParaRPr>
                    </a:p>
                  </a:txBody>
                  <a:tcPr marL="39136" marR="39136" marT="0" marB="0" anchor="ctr"/>
                </a:tc>
                <a:tc>
                  <a:txBody>
                    <a:bodyPr/>
                    <a:lstStyle/>
                    <a:p>
                      <a:pPr algn="ctr">
                        <a:lnSpc>
                          <a:spcPct val="115000"/>
                        </a:lnSpc>
                        <a:spcAft>
                          <a:spcPts val="0"/>
                        </a:spcAft>
                      </a:pPr>
                      <a:r>
                        <a:rPr lang="es-ES_tradnl" sz="1100" dirty="0">
                          <a:latin typeface="Tahoma" pitchFamily="34" charset="0"/>
                          <a:cs typeface="Tahoma" pitchFamily="34" charset="0"/>
                        </a:rPr>
                        <a:t>Propender por la reapropiación de las tradiciones históricas y los saberes campesinos sobre producción, de los pobladores del campo santuareño.</a:t>
                      </a:r>
                      <a:endParaRPr lang="es-ES" sz="1200" dirty="0">
                        <a:latin typeface="Tahoma" pitchFamily="34" charset="0"/>
                        <a:ea typeface="Calibri"/>
                        <a:cs typeface="Tahoma" pitchFamily="34" charset="0"/>
                      </a:endParaRPr>
                    </a:p>
                  </a:txBody>
                  <a:tcPr marL="39136" marR="39136" marT="0" marB="0" anchor="ctr"/>
                </a:tc>
                <a:tc>
                  <a:txBody>
                    <a:bodyPr/>
                    <a:lstStyle/>
                    <a:p>
                      <a:pPr>
                        <a:lnSpc>
                          <a:spcPct val="115000"/>
                        </a:lnSpc>
                        <a:spcAft>
                          <a:spcPts val="0"/>
                        </a:spcAft>
                      </a:pPr>
                      <a:r>
                        <a:rPr lang="es-ES_tradnl" sz="1100" dirty="0">
                          <a:latin typeface="Tahoma" pitchFamily="34" charset="0"/>
                          <a:cs typeface="Tahoma" pitchFamily="34" charset="0"/>
                        </a:rPr>
                        <a:t>Recuperar saberes y tradiciones campesinas de producción agrícola para lograr un verdadero desarrollo rural desde los conocimientos de los campesinos. </a:t>
                      </a:r>
                      <a:endParaRPr lang="es-ES" sz="1200" dirty="0">
                        <a:latin typeface="Tahoma" pitchFamily="34" charset="0"/>
                        <a:ea typeface="Calibri"/>
                        <a:cs typeface="Tahoma" pitchFamily="34" charset="0"/>
                      </a:endParaRPr>
                    </a:p>
                  </a:txBody>
                  <a:tcPr marL="39136" marR="39136" marT="0" marB="0" anchor="ctr"/>
                </a:tc>
                <a:tc>
                  <a:txBody>
                    <a:bodyPr/>
                    <a:lstStyle/>
                    <a:p>
                      <a:pPr>
                        <a:lnSpc>
                          <a:spcPct val="115000"/>
                        </a:lnSpc>
                        <a:spcAft>
                          <a:spcPts val="0"/>
                        </a:spcAft>
                      </a:pPr>
                      <a:r>
                        <a:rPr lang="es-ES_tradnl" sz="1100" dirty="0">
                          <a:latin typeface="Tahoma" pitchFamily="34" charset="0"/>
                          <a:cs typeface="Tahoma" pitchFamily="34" charset="0"/>
                        </a:rPr>
                        <a:t> ● # de procesos de planificación del sector rural con participación activa de los pobladores del campo.</a:t>
                      </a:r>
                      <a:endParaRPr lang="es-ES" sz="1200" dirty="0">
                        <a:latin typeface="Tahoma" pitchFamily="34" charset="0"/>
                        <a:ea typeface="Calibri"/>
                        <a:cs typeface="Tahoma" pitchFamily="34" charset="0"/>
                      </a:endParaRPr>
                    </a:p>
                  </a:txBody>
                  <a:tcPr marL="39136" marR="39136" marT="0" marB="0" anchor="ctr"/>
                </a:tc>
                <a:tc>
                  <a:txBody>
                    <a:bodyPr/>
                    <a:lstStyle/>
                    <a:p>
                      <a:pPr>
                        <a:lnSpc>
                          <a:spcPct val="115000"/>
                        </a:lnSpc>
                        <a:spcAft>
                          <a:spcPts val="0"/>
                        </a:spcAft>
                      </a:pPr>
                      <a:r>
                        <a:rPr lang="es-ES_tradnl" sz="1100" dirty="0">
                          <a:latin typeface="Tahoma" pitchFamily="34" charset="0"/>
                          <a:cs typeface="Tahoma" pitchFamily="34" charset="0"/>
                        </a:rPr>
                        <a:t>● Fortalecimiento del consejo municipal de desarrollo rural (CMDR).                  ● Talleres de socialización de prácticas tradicionales de producción dictada por campesinos para campesinos.</a:t>
                      </a:r>
                      <a:endParaRPr lang="es-ES" sz="1200" dirty="0">
                        <a:latin typeface="Tahoma" pitchFamily="34" charset="0"/>
                        <a:ea typeface="Calibri"/>
                        <a:cs typeface="Tahoma" pitchFamily="34" charset="0"/>
                      </a:endParaRPr>
                    </a:p>
                  </a:txBody>
                  <a:tcPr marL="39136" marR="39136" marT="0" marB="0" anchor="ctr"/>
                </a:tc>
                <a:tc>
                  <a:txBody>
                    <a:bodyPr/>
                    <a:lstStyle/>
                    <a:p>
                      <a:pPr algn="ctr">
                        <a:lnSpc>
                          <a:spcPct val="115000"/>
                        </a:lnSpc>
                        <a:spcAft>
                          <a:spcPts val="0"/>
                        </a:spcAft>
                      </a:pPr>
                      <a:r>
                        <a:rPr lang="es-ES_tradnl" sz="1100" strike="noStrike" dirty="0">
                          <a:latin typeface="Tahoma" pitchFamily="34" charset="0"/>
                          <a:cs typeface="Tahoma" pitchFamily="34" charset="0"/>
                        </a:rPr>
                        <a:t>1300</a:t>
                      </a:r>
                      <a:endParaRPr lang="es-ES" sz="1200" strike="noStrike" dirty="0">
                        <a:latin typeface="Tahoma" pitchFamily="34" charset="0"/>
                        <a:ea typeface="Calibri"/>
                        <a:cs typeface="Tahoma" pitchFamily="34" charset="0"/>
                      </a:endParaRPr>
                    </a:p>
                  </a:txBody>
                  <a:tcPr marL="39136" marR="39136" marT="0" marB="0" anchor="ctr"/>
                </a:tc>
              </a:tr>
              <a:tr h="1903690">
                <a:tc>
                  <a:txBody>
                    <a:bodyPr/>
                    <a:lstStyle/>
                    <a:p>
                      <a:pPr algn="ctr">
                        <a:lnSpc>
                          <a:spcPct val="115000"/>
                        </a:lnSpc>
                        <a:spcAft>
                          <a:spcPts val="0"/>
                        </a:spcAft>
                      </a:pPr>
                      <a:r>
                        <a:rPr lang="es-ES_tradnl" sz="1100" b="1" dirty="0">
                          <a:latin typeface="Tahoma" pitchFamily="34" charset="0"/>
                          <a:cs typeface="Tahoma" pitchFamily="34" charset="0"/>
                        </a:rPr>
                        <a:t>MANEJO DE RECURSOS COLECTIVOS</a:t>
                      </a:r>
                      <a:endParaRPr lang="es-ES" sz="1200" b="1" dirty="0">
                        <a:latin typeface="Tahoma" pitchFamily="34" charset="0"/>
                        <a:ea typeface="Calibri"/>
                        <a:cs typeface="Tahoma" pitchFamily="34" charset="0"/>
                      </a:endParaRPr>
                    </a:p>
                  </a:txBody>
                  <a:tcPr marL="39136" marR="39136" marT="0" marB="0" anchor="ctr"/>
                </a:tc>
                <a:tc>
                  <a:txBody>
                    <a:bodyPr/>
                    <a:lstStyle/>
                    <a:p>
                      <a:pPr algn="ctr">
                        <a:lnSpc>
                          <a:spcPct val="115000"/>
                        </a:lnSpc>
                        <a:spcAft>
                          <a:spcPts val="0"/>
                        </a:spcAft>
                      </a:pPr>
                      <a:r>
                        <a:rPr lang="es-ES_tradnl" sz="1100" dirty="0">
                          <a:latin typeface="Tahoma" pitchFamily="34" charset="0"/>
                          <a:cs typeface="Tahoma" pitchFamily="34" charset="0"/>
                        </a:rPr>
                        <a:t>Aportar a la protección y conservación del patrimonio natural del municipio de santuario desde la perspectiva de la corresponsabilidad.</a:t>
                      </a:r>
                      <a:endParaRPr lang="es-ES" sz="1200" dirty="0">
                        <a:latin typeface="Tahoma" pitchFamily="34" charset="0"/>
                        <a:ea typeface="Calibri"/>
                        <a:cs typeface="Tahoma" pitchFamily="34" charset="0"/>
                      </a:endParaRPr>
                    </a:p>
                  </a:txBody>
                  <a:tcPr marL="39136" marR="39136" marT="0" marB="0" anchor="ctr"/>
                </a:tc>
                <a:tc>
                  <a:txBody>
                    <a:bodyPr/>
                    <a:lstStyle/>
                    <a:p>
                      <a:pPr algn="ctr">
                        <a:lnSpc>
                          <a:spcPct val="115000"/>
                        </a:lnSpc>
                        <a:spcAft>
                          <a:spcPts val="0"/>
                        </a:spcAft>
                      </a:pPr>
                      <a:r>
                        <a:rPr lang="es-ES_tradnl" sz="1100" dirty="0">
                          <a:latin typeface="Tahoma" pitchFamily="34" charset="0"/>
                          <a:cs typeface="Tahoma" pitchFamily="34" charset="0"/>
                        </a:rPr>
                        <a:t>Aumentar el compromiso ambiental de los habitantes del sector rural de santuario para el cuidado del patrimonio natural.</a:t>
                      </a:r>
                      <a:endParaRPr lang="es-ES" sz="1200" dirty="0">
                        <a:latin typeface="Tahoma" pitchFamily="34" charset="0"/>
                        <a:ea typeface="Calibri"/>
                        <a:cs typeface="Tahoma" pitchFamily="34" charset="0"/>
                      </a:endParaRPr>
                    </a:p>
                  </a:txBody>
                  <a:tcPr marL="39136" marR="39136" marT="0" marB="0" anchor="ctr"/>
                </a:tc>
                <a:tc>
                  <a:txBody>
                    <a:bodyPr/>
                    <a:lstStyle/>
                    <a:p>
                      <a:pPr>
                        <a:lnSpc>
                          <a:spcPct val="115000"/>
                        </a:lnSpc>
                        <a:spcAft>
                          <a:spcPts val="0"/>
                        </a:spcAft>
                      </a:pPr>
                      <a:r>
                        <a:rPr lang="es-ES_tradnl" sz="1100" dirty="0">
                          <a:latin typeface="Tahoma" pitchFamily="34" charset="0"/>
                          <a:cs typeface="Tahoma" pitchFamily="34" charset="0"/>
                        </a:rPr>
                        <a:t>● Procesos de organización comunitaria para el manejo, la protección y conservación del patrimonio natural del municipio.</a:t>
                      </a:r>
                      <a:endParaRPr lang="es-ES" sz="1200" dirty="0">
                        <a:latin typeface="Tahoma" pitchFamily="34" charset="0"/>
                        <a:ea typeface="Calibri"/>
                        <a:cs typeface="Tahoma" pitchFamily="34" charset="0"/>
                      </a:endParaRPr>
                    </a:p>
                  </a:txBody>
                  <a:tcPr marL="39136" marR="39136" marT="0" marB="0" anchor="ctr"/>
                </a:tc>
                <a:tc>
                  <a:txBody>
                    <a:bodyPr/>
                    <a:lstStyle/>
                    <a:p>
                      <a:pPr>
                        <a:lnSpc>
                          <a:spcPct val="115000"/>
                        </a:lnSpc>
                        <a:spcAft>
                          <a:spcPts val="0"/>
                        </a:spcAft>
                      </a:pPr>
                      <a:r>
                        <a:rPr lang="es-ES_tradnl" sz="1100" dirty="0">
                          <a:latin typeface="Tahoma" pitchFamily="34" charset="0"/>
                          <a:cs typeface="Tahoma" pitchFamily="34" charset="0"/>
                        </a:rPr>
                        <a:t> ● apoyo a la creación de organizaciones comunitarias en el sector rural.             ● crear lineamientos de manejo y conservación colectiva de recursos por parte del CMDR.</a:t>
                      </a:r>
                      <a:endParaRPr lang="es-ES" sz="1200" dirty="0">
                        <a:latin typeface="Tahoma" pitchFamily="34" charset="0"/>
                        <a:ea typeface="Calibri"/>
                        <a:cs typeface="Tahoma" pitchFamily="34" charset="0"/>
                      </a:endParaRPr>
                    </a:p>
                  </a:txBody>
                  <a:tcPr marL="39136" marR="39136" marT="0" marB="0" anchor="ctr"/>
                </a:tc>
                <a:tc>
                  <a:txBody>
                    <a:bodyPr/>
                    <a:lstStyle/>
                    <a:p>
                      <a:pPr algn="ctr">
                        <a:lnSpc>
                          <a:spcPct val="115000"/>
                        </a:lnSpc>
                        <a:spcAft>
                          <a:spcPts val="0"/>
                        </a:spcAft>
                      </a:pPr>
                      <a:r>
                        <a:rPr lang="es-ES_tradnl" sz="1100" strike="noStrike" dirty="0">
                          <a:latin typeface="Tahoma" pitchFamily="34" charset="0"/>
                          <a:cs typeface="Tahoma" pitchFamily="34" charset="0"/>
                        </a:rPr>
                        <a:t>2000</a:t>
                      </a:r>
                      <a:endParaRPr lang="es-ES" sz="1200" strike="noStrike" dirty="0">
                        <a:latin typeface="Tahoma" pitchFamily="34" charset="0"/>
                        <a:ea typeface="Calibri"/>
                        <a:cs typeface="Tahoma" pitchFamily="34" charset="0"/>
                      </a:endParaRPr>
                    </a:p>
                  </a:txBody>
                  <a:tcPr marL="39136" marR="39136"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143900" y="214290"/>
            <a:ext cx="649437" cy="7937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
        <p:nvSpPr>
          <p:cNvPr id="3" name="Rectangle 2"/>
          <p:cNvSpPr>
            <a:spLocks noGrp="1" noChangeArrowheads="1"/>
          </p:cNvSpPr>
          <p:nvPr>
            <p:ph type="title"/>
          </p:nvPr>
        </p:nvSpPr>
        <p:spPr>
          <a:xfrm>
            <a:off x="0" y="285728"/>
            <a:ext cx="7772400" cy="914400"/>
          </a:xfrm>
        </p:spPr>
        <p:txBody>
          <a:bodyPr/>
          <a:lstStyle/>
          <a:p>
            <a:pPr algn="ctr" eaLnBrk="1" hangingPunct="1"/>
            <a:r>
              <a:rPr lang="es-ES" sz="3600" b="1" dirty="0" smtClean="0">
                <a:effectLst>
                  <a:glow rad="139700">
                    <a:schemeClr val="accent5">
                      <a:satMod val="175000"/>
                      <a:alpha val="40000"/>
                    </a:schemeClr>
                  </a:glow>
                </a:effectLst>
                <a:latin typeface="Tahoma" pitchFamily="34" charset="0"/>
                <a:cs typeface="Tahoma" pitchFamily="34" charset="0"/>
              </a:rPr>
              <a:t>PROGRAMAS Y PROYECTOS </a:t>
            </a:r>
            <a:endParaRPr lang="es-ES" sz="3600" b="1" dirty="0" smtClean="0">
              <a:effectLst>
                <a:glow rad="139700">
                  <a:schemeClr val="accent5">
                    <a:satMod val="175000"/>
                    <a:alpha val="40000"/>
                  </a:schemeClr>
                </a:glow>
              </a:effectLst>
              <a:latin typeface="Tahoma" pitchFamily="34" charset="0"/>
              <a:cs typeface="Tahoma" pitchFamily="34" charset="0"/>
            </a:endParaRPr>
          </a:p>
        </p:txBody>
      </p:sp>
      <p:graphicFrame>
        <p:nvGraphicFramePr>
          <p:cNvPr id="5" name="4 Tabla"/>
          <p:cNvGraphicFramePr>
            <a:graphicFrameLocks noGrp="1"/>
          </p:cNvGraphicFramePr>
          <p:nvPr/>
        </p:nvGraphicFramePr>
        <p:xfrm>
          <a:off x="571472" y="1395984"/>
          <a:ext cx="8215370" cy="4721860"/>
        </p:xfrm>
        <a:graphic>
          <a:graphicData uri="http://schemas.openxmlformats.org/drawingml/2006/table">
            <a:tbl>
              <a:tblPr>
                <a:tableStyleId>{BC89EF96-8CEA-46FF-86C4-4CE0E7609802}</a:tableStyleId>
              </a:tblPr>
              <a:tblGrid>
                <a:gridCol w="1722858"/>
                <a:gridCol w="1182539"/>
                <a:gridCol w="1374494"/>
                <a:gridCol w="1248104"/>
                <a:gridCol w="1382395"/>
                <a:gridCol w="1304980"/>
              </a:tblGrid>
              <a:tr h="140138">
                <a:tc gridSpan="5">
                  <a:txBody>
                    <a:bodyPr/>
                    <a:lstStyle/>
                    <a:p>
                      <a:pPr algn="ctr">
                        <a:lnSpc>
                          <a:spcPct val="115000"/>
                        </a:lnSpc>
                        <a:spcAft>
                          <a:spcPts val="0"/>
                        </a:spcAft>
                      </a:pPr>
                      <a:r>
                        <a:rPr lang="es-ES_tradnl" sz="1100" b="1" dirty="0">
                          <a:latin typeface="Tahoma" pitchFamily="34" charset="0"/>
                          <a:cs typeface="Tahoma" pitchFamily="34" charset="0"/>
                        </a:rPr>
                        <a:t>PROGRAMA: ADMINISTRACIÓN EFICIENTE DEL MEDIO AMBIENTE</a:t>
                      </a:r>
                      <a:endParaRPr lang="es-ES" sz="1200" b="1" dirty="0">
                        <a:latin typeface="Tahoma" pitchFamily="34" charset="0"/>
                        <a:ea typeface="Calibri"/>
                        <a:cs typeface="Tahoma" pitchFamily="34" charset="0"/>
                      </a:endParaRPr>
                    </a:p>
                  </a:txBody>
                  <a:tcPr marL="35542" marR="35542"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_tradnl" sz="1100" b="1" dirty="0">
                          <a:latin typeface="Tahoma" pitchFamily="34" charset="0"/>
                          <a:cs typeface="Tahoma" pitchFamily="34" charset="0"/>
                        </a:rPr>
                        <a:t>$ 8.765 </a:t>
                      </a:r>
                      <a:endParaRPr lang="es-ES" sz="1200" b="1" dirty="0">
                        <a:latin typeface="Tahoma" pitchFamily="34" charset="0"/>
                        <a:ea typeface="Calibri"/>
                        <a:cs typeface="Tahoma" pitchFamily="34" charset="0"/>
                      </a:endParaRPr>
                    </a:p>
                  </a:txBody>
                  <a:tcPr marL="35542" marR="35542" marT="0" marB="0" anchor="b"/>
                </a:tc>
              </a:tr>
              <a:tr h="280276">
                <a:tc>
                  <a:txBody>
                    <a:bodyPr/>
                    <a:lstStyle/>
                    <a:p>
                      <a:pPr algn="ctr">
                        <a:lnSpc>
                          <a:spcPct val="115000"/>
                        </a:lnSpc>
                        <a:spcAft>
                          <a:spcPts val="0"/>
                        </a:spcAft>
                      </a:pPr>
                      <a:r>
                        <a:rPr lang="es-ES_tradnl" sz="1100" b="1" dirty="0">
                          <a:latin typeface="Tahoma" pitchFamily="34" charset="0"/>
                          <a:cs typeface="Tahoma" pitchFamily="34" charset="0"/>
                        </a:rPr>
                        <a:t>PROYECTO</a:t>
                      </a:r>
                      <a:endParaRPr lang="es-ES" sz="1200" b="1" dirty="0">
                        <a:latin typeface="Tahoma" pitchFamily="34" charset="0"/>
                        <a:ea typeface="Calibri"/>
                        <a:cs typeface="Tahoma" pitchFamily="34" charset="0"/>
                      </a:endParaRPr>
                    </a:p>
                  </a:txBody>
                  <a:tcPr marL="35542" marR="35542" marT="0" marB="0" anchor="b"/>
                </a:tc>
                <a:tc>
                  <a:txBody>
                    <a:bodyPr/>
                    <a:lstStyle/>
                    <a:p>
                      <a:pPr algn="ctr">
                        <a:lnSpc>
                          <a:spcPct val="115000"/>
                        </a:lnSpc>
                        <a:spcAft>
                          <a:spcPts val="0"/>
                        </a:spcAft>
                      </a:pPr>
                      <a:r>
                        <a:rPr lang="es-ES_tradnl" sz="1100" b="1" dirty="0">
                          <a:latin typeface="Tahoma" pitchFamily="34" charset="0"/>
                          <a:cs typeface="Tahoma" pitchFamily="34" charset="0"/>
                        </a:rPr>
                        <a:t>PROPOSITO</a:t>
                      </a:r>
                      <a:endParaRPr lang="es-ES" sz="1200" b="1" dirty="0">
                        <a:latin typeface="Tahoma" pitchFamily="34" charset="0"/>
                        <a:ea typeface="Calibri"/>
                        <a:cs typeface="Tahoma" pitchFamily="34" charset="0"/>
                      </a:endParaRPr>
                    </a:p>
                  </a:txBody>
                  <a:tcPr marL="35542" marR="35542" marT="0" marB="0" anchor="b"/>
                </a:tc>
                <a:tc>
                  <a:txBody>
                    <a:bodyPr/>
                    <a:lstStyle/>
                    <a:p>
                      <a:pPr algn="ctr">
                        <a:lnSpc>
                          <a:spcPct val="115000"/>
                        </a:lnSpc>
                        <a:spcAft>
                          <a:spcPts val="0"/>
                        </a:spcAft>
                      </a:pPr>
                      <a:r>
                        <a:rPr lang="es-ES_tradnl" sz="1100" b="1" dirty="0">
                          <a:latin typeface="Tahoma" pitchFamily="34" charset="0"/>
                          <a:cs typeface="Tahoma" pitchFamily="34" charset="0"/>
                        </a:rPr>
                        <a:t>METAS</a:t>
                      </a:r>
                      <a:endParaRPr lang="es-ES" sz="1200" b="1" dirty="0">
                        <a:latin typeface="Tahoma" pitchFamily="34" charset="0"/>
                        <a:ea typeface="Calibri"/>
                        <a:cs typeface="Tahoma" pitchFamily="34" charset="0"/>
                      </a:endParaRPr>
                    </a:p>
                  </a:txBody>
                  <a:tcPr marL="35542" marR="35542" marT="0" marB="0" anchor="b"/>
                </a:tc>
                <a:tc>
                  <a:txBody>
                    <a:bodyPr/>
                    <a:lstStyle/>
                    <a:p>
                      <a:pPr algn="ctr">
                        <a:lnSpc>
                          <a:spcPct val="115000"/>
                        </a:lnSpc>
                        <a:spcAft>
                          <a:spcPts val="0"/>
                        </a:spcAft>
                      </a:pPr>
                      <a:r>
                        <a:rPr lang="es-ES_tradnl" sz="1100" b="1" dirty="0">
                          <a:latin typeface="Tahoma" pitchFamily="34" charset="0"/>
                          <a:cs typeface="Tahoma" pitchFamily="34" charset="0"/>
                        </a:rPr>
                        <a:t>INDICADORES</a:t>
                      </a:r>
                      <a:endParaRPr lang="es-ES" sz="1200" b="1" dirty="0">
                        <a:latin typeface="Tahoma" pitchFamily="34" charset="0"/>
                        <a:ea typeface="Calibri"/>
                        <a:cs typeface="Tahoma" pitchFamily="34" charset="0"/>
                      </a:endParaRPr>
                    </a:p>
                  </a:txBody>
                  <a:tcPr marL="35542" marR="35542" marT="0" marB="0" anchor="b"/>
                </a:tc>
                <a:tc>
                  <a:txBody>
                    <a:bodyPr/>
                    <a:lstStyle/>
                    <a:p>
                      <a:pPr>
                        <a:lnSpc>
                          <a:spcPct val="115000"/>
                        </a:lnSpc>
                        <a:spcAft>
                          <a:spcPts val="0"/>
                        </a:spcAft>
                      </a:pPr>
                      <a:r>
                        <a:rPr lang="es-ES_tradnl" sz="1100" b="1" dirty="0">
                          <a:latin typeface="Tahoma" pitchFamily="34" charset="0"/>
                          <a:cs typeface="Tahoma" pitchFamily="34" charset="0"/>
                        </a:rPr>
                        <a:t>ACCIONES</a:t>
                      </a:r>
                      <a:endParaRPr lang="es-ES" sz="1200" b="1"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b="1" dirty="0">
                          <a:latin typeface="Tahoma" pitchFamily="34" charset="0"/>
                          <a:cs typeface="Tahoma" pitchFamily="34" charset="0"/>
                        </a:rPr>
                        <a:t>PRESUPUESTO EN MILES ($) </a:t>
                      </a:r>
                      <a:endParaRPr lang="es-ES" sz="1200" b="1" dirty="0">
                        <a:latin typeface="Tahoma" pitchFamily="34" charset="0"/>
                        <a:ea typeface="Calibri"/>
                        <a:cs typeface="Tahoma" pitchFamily="34" charset="0"/>
                      </a:endParaRPr>
                    </a:p>
                  </a:txBody>
                  <a:tcPr marL="35542" marR="35542" marT="0" marB="0" anchor="ctr"/>
                </a:tc>
              </a:tr>
              <a:tr h="1121103">
                <a:tc>
                  <a:txBody>
                    <a:bodyPr/>
                    <a:lstStyle/>
                    <a:p>
                      <a:pPr algn="ctr">
                        <a:lnSpc>
                          <a:spcPct val="115000"/>
                        </a:lnSpc>
                        <a:spcAft>
                          <a:spcPts val="0"/>
                        </a:spcAft>
                      </a:pPr>
                      <a:r>
                        <a:rPr lang="es-ES_tradnl" sz="1100" b="1" dirty="0">
                          <a:latin typeface="Tahoma" pitchFamily="34" charset="0"/>
                          <a:cs typeface="Tahoma" pitchFamily="34" charset="0"/>
                        </a:rPr>
                        <a:t>FORTALECIMIENTO DE LOS PROCESOS ADMINISTRATIVOS AMBIENTALES</a:t>
                      </a:r>
                      <a:endParaRPr lang="es-ES" sz="1200" b="1"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dirty="0">
                          <a:latin typeface="Tahoma" pitchFamily="34" charset="0"/>
                          <a:cs typeface="Tahoma" pitchFamily="34" charset="0"/>
                        </a:rPr>
                        <a:t>Mejorar las condiciones de Gobernabilidad Ambiental del municipio</a:t>
                      </a:r>
                      <a:endParaRPr lang="es-ES" sz="1200" dirty="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dirty="0">
                          <a:latin typeface="Tahoma" pitchFamily="34" charset="0"/>
                          <a:cs typeface="Tahoma" pitchFamily="34" charset="0"/>
                        </a:rPr>
                        <a:t>Mejorar el desempeño de la gestión ambiental municipal GAM </a:t>
                      </a:r>
                      <a:endParaRPr lang="es-ES" sz="1200" dirty="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   Informe de la contraloría departamental acerca de la  gestión ambiental.   ● mejoramiento del Índice GAM</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 Articular las funciones de los diferentes entes gubernamentales encargados de la administración de los asuntos ambientales.</a:t>
                      </a:r>
                      <a:endParaRPr lang="es-ES" sz="120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dirty="0">
                          <a:latin typeface="Tahoma" pitchFamily="34" charset="0"/>
                          <a:cs typeface="Tahoma" pitchFamily="34" charset="0"/>
                        </a:rPr>
                        <a:t>1000</a:t>
                      </a:r>
                      <a:endParaRPr lang="es-ES" sz="1200" dirty="0">
                        <a:latin typeface="Tahoma" pitchFamily="34" charset="0"/>
                        <a:ea typeface="Calibri"/>
                        <a:cs typeface="Tahoma" pitchFamily="34" charset="0"/>
                      </a:endParaRPr>
                    </a:p>
                  </a:txBody>
                  <a:tcPr marL="35542" marR="35542" marT="0" marB="0" anchor="ctr"/>
                </a:tc>
              </a:tr>
              <a:tr h="980965">
                <a:tc>
                  <a:txBody>
                    <a:bodyPr/>
                    <a:lstStyle/>
                    <a:p>
                      <a:pPr algn="ctr">
                        <a:lnSpc>
                          <a:spcPct val="115000"/>
                        </a:lnSpc>
                        <a:spcAft>
                          <a:spcPts val="0"/>
                        </a:spcAft>
                      </a:pPr>
                      <a:r>
                        <a:rPr lang="es-ES_tradnl" sz="1100" b="1" dirty="0">
                          <a:latin typeface="Tahoma" pitchFamily="34" charset="0"/>
                          <a:cs typeface="Tahoma" pitchFamily="34" charset="0"/>
                        </a:rPr>
                        <a:t>DISTRIBUCION DE LOS RECURSOS ECONOMICOS DEL MUNICIPIO</a:t>
                      </a:r>
                      <a:endParaRPr lang="es-ES" sz="1200" b="1"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a:latin typeface="Tahoma" pitchFamily="34" charset="0"/>
                          <a:cs typeface="Tahoma" pitchFamily="34" charset="0"/>
                        </a:rPr>
                        <a:t>Poseer un adecuado manejo de los recursos económicos del municipio </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Aumentar la inversión para el manejo ambiental del municipio </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 Fichas de seguimiento de inversión por ente encargado.           ● Informes de control fiscal </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 Reestructuración de la distribución de los recursos destinados para el manejo ambiental.</a:t>
                      </a:r>
                      <a:endParaRPr lang="es-ES" sz="120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dirty="0">
                          <a:latin typeface="Tahoma" pitchFamily="34" charset="0"/>
                          <a:cs typeface="Tahoma" pitchFamily="34" charset="0"/>
                        </a:rPr>
                        <a:t>1200</a:t>
                      </a:r>
                      <a:endParaRPr lang="es-ES" sz="1200" dirty="0">
                        <a:latin typeface="Tahoma" pitchFamily="34" charset="0"/>
                        <a:ea typeface="Calibri"/>
                        <a:cs typeface="Tahoma" pitchFamily="34" charset="0"/>
                      </a:endParaRPr>
                    </a:p>
                  </a:txBody>
                  <a:tcPr marL="35542" marR="35542" marT="0" marB="0" anchor="ctr"/>
                </a:tc>
              </a:tr>
              <a:tr h="1541517">
                <a:tc>
                  <a:txBody>
                    <a:bodyPr/>
                    <a:lstStyle/>
                    <a:p>
                      <a:pPr algn="ctr">
                        <a:lnSpc>
                          <a:spcPct val="115000"/>
                        </a:lnSpc>
                        <a:spcAft>
                          <a:spcPts val="0"/>
                        </a:spcAft>
                      </a:pPr>
                      <a:r>
                        <a:rPr lang="es-ES_tradnl" sz="1100" b="1" dirty="0">
                          <a:latin typeface="Tahoma" pitchFamily="34" charset="0"/>
                          <a:cs typeface="Tahoma" pitchFamily="34" charset="0"/>
                        </a:rPr>
                        <a:t>CREACION DE LA UGAM</a:t>
                      </a:r>
                      <a:endParaRPr lang="es-ES" sz="1200" b="1"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a:latin typeface="Tahoma" pitchFamily="34" charset="0"/>
                          <a:cs typeface="Tahoma" pitchFamily="34" charset="0"/>
                        </a:rPr>
                        <a:t>coordinar al interior de la administración municipal la Gestión Ambiental Municipal</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Mejorar el desempeño de la gestión ambiental municipal GAM </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 informe de cumplimiento del  plan de acción de la UGAM.            ● Índice de GAM.</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 adoptar la propuesta de esquema de coordinación de la GAM realizada por el grupo de noveno semestre de la UTP de la facultad de ciencias ambientales.</a:t>
                      </a:r>
                      <a:endParaRPr lang="es-ES" sz="120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dirty="0">
                          <a:latin typeface="Tahoma" pitchFamily="34" charset="0"/>
                          <a:cs typeface="Tahoma" pitchFamily="34" charset="0"/>
                        </a:rPr>
                        <a:t>2265</a:t>
                      </a:r>
                      <a:endParaRPr lang="es-ES" sz="1200" dirty="0">
                        <a:latin typeface="Tahoma" pitchFamily="34" charset="0"/>
                        <a:ea typeface="Calibri"/>
                        <a:cs typeface="Tahoma" pitchFamily="34" charset="0"/>
                      </a:endParaRPr>
                    </a:p>
                  </a:txBody>
                  <a:tcPr marL="35542" marR="35542"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286776" y="214290"/>
            <a:ext cx="506561" cy="6191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graphicFrame>
        <p:nvGraphicFramePr>
          <p:cNvPr id="5" name="4 Tabla"/>
          <p:cNvGraphicFramePr>
            <a:graphicFrameLocks noGrp="1"/>
          </p:cNvGraphicFramePr>
          <p:nvPr/>
        </p:nvGraphicFramePr>
        <p:xfrm>
          <a:off x="642910" y="714356"/>
          <a:ext cx="8072494" cy="5767963"/>
        </p:xfrm>
        <a:graphic>
          <a:graphicData uri="http://schemas.openxmlformats.org/drawingml/2006/table">
            <a:tbl>
              <a:tblPr>
                <a:tableStyleId>{BC89EF96-8CEA-46FF-86C4-4CE0E7609802}</a:tableStyleId>
              </a:tblPr>
              <a:tblGrid>
                <a:gridCol w="1692894"/>
                <a:gridCol w="1161973"/>
                <a:gridCol w="1350590"/>
                <a:gridCol w="1226398"/>
                <a:gridCol w="1358353"/>
                <a:gridCol w="1282286"/>
              </a:tblGrid>
              <a:tr h="2590073">
                <a:tc>
                  <a:txBody>
                    <a:bodyPr/>
                    <a:lstStyle/>
                    <a:p>
                      <a:pPr algn="ctr">
                        <a:lnSpc>
                          <a:spcPct val="115000"/>
                        </a:lnSpc>
                        <a:spcAft>
                          <a:spcPts val="0"/>
                        </a:spcAft>
                      </a:pPr>
                      <a:r>
                        <a:rPr lang="es-ES_tradnl" sz="1050" b="1" dirty="0">
                          <a:latin typeface="Tahoma" pitchFamily="34" charset="0"/>
                          <a:cs typeface="Tahoma" pitchFamily="34" charset="0"/>
                        </a:rPr>
                        <a:t>FORTALECIMIENTO DE LOS PROCESOS INTERISTITUCIONALES DE GESTION AMBIENTAL MUNICIPAL</a:t>
                      </a:r>
                      <a:endParaRPr lang="es-ES" sz="1200" b="1"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dirty="0">
                          <a:latin typeface="Tahoma" pitchFamily="34" charset="0"/>
                          <a:cs typeface="Tahoma" pitchFamily="34" charset="0"/>
                        </a:rPr>
                        <a:t>Lograr una articulación eficiente para la administración de los asuntos ambientales en todas las instituciones públicas del municipio.</a:t>
                      </a:r>
                      <a:endParaRPr lang="es-ES" sz="1200" dirty="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dirty="0">
                          <a:latin typeface="Tahoma" pitchFamily="34" charset="0"/>
                          <a:cs typeface="Tahoma" pitchFamily="34" charset="0"/>
                        </a:rPr>
                        <a:t>mejora el desempeño de la gestión ambiental municipal GAM</a:t>
                      </a:r>
                      <a:endParaRPr lang="es-ES" sz="1200" dirty="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dirty="0">
                          <a:latin typeface="Tahoma" pitchFamily="34" charset="0"/>
                          <a:cs typeface="Tahoma" pitchFamily="34" charset="0"/>
                        </a:rPr>
                        <a:t>●Informe de contraloría departamental acerca de la gestión ambiental.</a:t>
                      </a:r>
                      <a:endParaRPr lang="es-ES" sz="1200" dirty="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dirty="0">
                          <a:latin typeface="Tahoma" pitchFamily="34" charset="0"/>
                          <a:cs typeface="Tahoma" pitchFamily="34" charset="0"/>
                        </a:rPr>
                        <a:t>● Articulación de las instituciones ambientales presentes en el municipio.                ● Fortalecimiento de los procesos de capacitación en temas ambientales para los funcionarios públicos del municipio.</a:t>
                      </a:r>
                      <a:endParaRPr lang="es-ES" sz="1200"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dirty="0">
                          <a:latin typeface="Tahoma" pitchFamily="34" charset="0"/>
                          <a:cs typeface="Tahoma" pitchFamily="34" charset="0"/>
                        </a:rPr>
                        <a:t>2000</a:t>
                      </a:r>
                      <a:endParaRPr lang="es-ES" sz="1200" dirty="0">
                        <a:latin typeface="Tahoma" pitchFamily="34" charset="0"/>
                        <a:ea typeface="Calibri"/>
                        <a:cs typeface="Tahoma" pitchFamily="34" charset="0"/>
                      </a:endParaRPr>
                    </a:p>
                  </a:txBody>
                  <a:tcPr marL="35542" marR="35542" marT="0" marB="0" anchor="ctr"/>
                </a:tc>
              </a:tr>
              <a:tr h="1588945">
                <a:tc>
                  <a:txBody>
                    <a:bodyPr/>
                    <a:lstStyle/>
                    <a:p>
                      <a:pPr algn="ctr">
                        <a:lnSpc>
                          <a:spcPct val="115000"/>
                        </a:lnSpc>
                        <a:spcAft>
                          <a:spcPts val="0"/>
                        </a:spcAft>
                      </a:pPr>
                      <a:r>
                        <a:rPr lang="es-ES_tradnl" sz="1050" b="1" dirty="0">
                          <a:latin typeface="Tahoma" pitchFamily="34" charset="0"/>
                          <a:cs typeface="Tahoma" pitchFamily="34" charset="0"/>
                        </a:rPr>
                        <a:t>ARTICUALCION EN LOS INSTRUMENTOS DE PLANIFICACION</a:t>
                      </a:r>
                      <a:endParaRPr lang="es-ES" sz="1200" b="1"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a:latin typeface="Tahoma" pitchFamily="34" charset="0"/>
                          <a:cs typeface="Tahoma" pitchFamily="34" charset="0"/>
                        </a:rPr>
                        <a:t>Lograr una armonía  entre los planes de ordenamiento territorial y los planes ordenación de cuencas.</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Gestionar el ordenamiento del territorio de manera integrada y holística</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 documento del EOT revisado y articulado a los planes de ordenación de cuencas. </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dirty="0">
                          <a:latin typeface="Tahoma" pitchFamily="34" charset="0"/>
                          <a:cs typeface="Tahoma" pitchFamily="34" charset="0"/>
                        </a:rPr>
                        <a:t>● Actualización del EOT a partir de sus diferentes revisiones incorporando en el los lineamiento de ordenación de cuencas.                               </a:t>
                      </a:r>
                      <a:endParaRPr lang="es-ES" sz="1200"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dirty="0">
                          <a:latin typeface="Tahoma" pitchFamily="34" charset="0"/>
                          <a:cs typeface="Tahoma" pitchFamily="34" charset="0"/>
                        </a:rPr>
                        <a:t>1500</a:t>
                      </a:r>
                      <a:endParaRPr lang="es-ES" sz="1200" dirty="0">
                        <a:latin typeface="Tahoma" pitchFamily="34" charset="0"/>
                        <a:ea typeface="Calibri"/>
                        <a:cs typeface="Tahoma" pitchFamily="34" charset="0"/>
                      </a:endParaRPr>
                    </a:p>
                  </a:txBody>
                  <a:tcPr marL="35542" marR="35542" marT="0" marB="0" anchor="ctr"/>
                </a:tc>
              </a:tr>
              <a:tr h="1588945">
                <a:tc>
                  <a:txBody>
                    <a:bodyPr/>
                    <a:lstStyle/>
                    <a:p>
                      <a:pPr algn="ctr">
                        <a:lnSpc>
                          <a:spcPct val="115000"/>
                        </a:lnSpc>
                        <a:spcAft>
                          <a:spcPts val="0"/>
                        </a:spcAft>
                      </a:pPr>
                      <a:r>
                        <a:rPr lang="es-ES_tradnl" sz="1100" b="1" dirty="0">
                          <a:latin typeface="Tahoma" pitchFamily="34" charset="0"/>
                          <a:cs typeface="Tahoma" pitchFamily="34" charset="0"/>
                        </a:rPr>
                        <a:t>DISEÑO DE  LOS LINEAMIENTOS BASE PARA EL MONITOREO Y CONTROL DEL PSMV</a:t>
                      </a:r>
                      <a:endParaRPr lang="es-ES" sz="1200" b="1" dirty="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a:latin typeface="Tahoma" pitchFamily="34" charset="0"/>
                          <a:cs typeface="Tahoma" pitchFamily="34" charset="0"/>
                        </a:rPr>
                        <a:t>Incrementar el control institucional en cuanto a vertimientos líquidos</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Disminución de los contaminantes en los cuerpos de agua</a:t>
                      </a:r>
                      <a:endParaRPr lang="es-ES" sz="1200">
                        <a:latin typeface="Tahoma" pitchFamily="34" charset="0"/>
                        <a:ea typeface="Calibri"/>
                        <a:cs typeface="Tahoma" pitchFamily="34" charset="0"/>
                      </a:endParaRPr>
                    </a:p>
                  </a:txBody>
                  <a:tcPr marL="35542" marR="35542" marT="0" marB="0" anchor="ctr"/>
                </a:tc>
                <a:tc>
                  <a:txBody>
                    <a:bodyPr/>
                    <a:lstStyle/>
                    <a:p>
                      <a:pPr>
                        <a:lnSpc>
                          <a:spcPct val="115000"/>
                        </a:lnSpc>
                        <a:spcAft>
                          <a:spcPts val="0"/>
                        </a:spcAft>
                      </a:pPr>
                      <a:r>
                        <a:rPr lang="es-ES_tradnl" sz="1100">
                          <a:latin typeface="Tahoma" pitchFamily="34" charset="0"/>
                          <a:cs typeface="Tahoma" pitchFamily="34" charset="0"/>
                        </a:rPr>
                        <a:t>● Informe anual de la CAR de disminución de carga contaminante en los cuerpos de agua del municipio</a:t>
                      </a:r>
                      <a:endParaRPr lang="es-ES" sz="1200">
                        <a:latin typeface="Tahoma" pitchFamily="34" charset="0"/>
                        <a:ea typeface="Calibri"/>
                        <a:cs typeface="Tahoma" pitchFamily="34" charset="0"/>
                      </a:endParaRPr>
                    </a:p>
                  </a:txBody>
                  <a:tcPr marL="35542" marR="35542" marT="0" marB="0" anchor="b"/>
                </a:tc>
                <a:tc>
                  <a:txBody>
                    <a:bodyPr/>
                    <a:lstStyle/>
                    <a:p>
                      <a:pPr>
                        <a:lnSpc>
                          <a:spcPct val="115000"/>
                        </a:lnSpc>
                        <a:spcAft>
                          <a:spcPts val="0"/>
                        </a:spcAft>
                      </a:pPr>
                      <a:r>
                        <a:rPr lang="es-ES_tradnl" sz="1100">
                          <a:latin typeface="Tahoma" pitchFamily="34" charset="0"/>
                          <a:cs typeface="Tahoma" pitchFamily="34" charset="0"/>
                        </a:rPr>
                        <a:t>● Implementación de los lineamientos para el control de la cantidad de contaminantes vertidos a los cuerpos de agua</a:t>
                      </a:r>
                      <a:endParaRPr lang="es-ES" sz="1200">
                        <a:latin typeface="Tahoma" pitchFamily="34" charset="0"/>
                        <a:ea typeface="Calibri"/>
                        <a:cs typeface="Tahoma" pitchFamily="34" charset="0"/>
                      </a:endParaRPr>
                    </a:p>
                  </a:txBody>
                  <a:tcPr marL="35542" marR="35542" marT="0" marB="0" anchor="ctr"/>
                </a:tc>
                <a:tc>
                  <a:txBody>
                    <a:bodyPr/>
                    <a:lstStyle/>
                    <a:p>
                      <a:pPr algn="ctr">
                        <a:lnSpc>
                          <a:spcPct val="115000"/>
                        </a:lnSpc>
                        <a:spcAft>
                          <a:spcPts val="0"/>
                        </a:spcAft>
                      </a:pPr>
                      <a:r>
                        <a:rPr lang="es-ES_tradnl" sz="1100" dirty="0">
                          <a:latin typeface="Tahoma" pitchFamily="34" charset="0"/>
                          <a:cs typeface="Tahoma" pitchFamily="34" charset="0"/>
                        </a:rPr>
                        <a:t>800</a:t>
                      </a:r>
                      <a:endParaRPr lang="es-ES" sz="1200" dirty="0">
                        <a:latin typeface="Tahoma" pitchFamily="34" charset="0"/>
                        <a:ea typeface="Calibri"/>
                        <a:cs typeface="Tahoma" pitchFamily="34" charset="0"/>
                      </a:endParaRPr>
                    </a:p>
                  </a:txBody>
                  <a:tcPr marL="35542" marR="35542"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8143900" y="214290"/>
            <a:ext cx="649437" cy="7937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
        <p:nvSpPr>
          <p:cNvPr id="3" name="Rectangle 2"/>
          <p:cNvSpPr>
            <a:spLocks noGrp="1" noChangeArrowheads="1"/>
          </p:cNvSpPr>
          <p:nvPr>
            <p:ph type="title"/>
          </p:nvPr>
        </p:nvSpPr>
        <p:spPr>
          <a:xfrm>
            <a:off x="0" y="285728"/>
            <a:ext cx="7772400" cy="914400"/>
          </a:xfrm>
        </p:spPr>
        <p:txBody>
          <a:bodyPr/>
          <a:lstStyle/>
          <a:p>
            <a:pPr algn="ctr" eaLnBrk="1" hangingPunct="1"/>
            <a:r>
              <a:rPr lang="es-ES" sz="3600" b="1" dirty="0" smtClean="0">
                <a:effectLst>
                  <a:glow rad="139700">
                    <a:schemeClr val="accent5">
                      <a:satMod val="175000"/>
                      <a:alpha val="40000"/>
                    </a:schemeClr>
                  </a:glow>
                </a:effectLst>
                <a:latin typeface="Tahoma" pitchFamily="34" charset="0"/>
                <a:cs typeface="Tahoma" pitchFamily="34" charset="0"/>
              </a:rPr>
              <a:t>PROGRAMAS Y PROYECTOS </a:t>
            </a:r>
            <a:endParaRPr lang="es-ES" sz="3600" b="1" dirty="0" smtClean="0">
              <a:effectLst>
                <a:glow rad="139700">
                  <a:schemeClr val="accent5">
                    <a:satMod val="175000"/>
                    <a:alpha val="40000"/>
                  </a:schemeClr>
                </a:glow>
              </a:effectLst>
              <a:latin typeface="Tahoma" pitchFamily="34" charset="0"/>
              <a:cs typeface="Tahoma" pitchFamily="34" charset="0"/>
            </a:endParaRPr>
          </a:p>
        </p:txBody>
      </p:sp>
      <p:graphicFrame>
        <p:nvGraphicFramePr>
          <p:cNvPr id="5" name="4 Tabla"/>
          <p:cNvGraphicFramePr>
            <a:graphicFrameLocks noGrp="1"/>
          </p:cNvGraphicFramePr>
          <p:nvPr/>
        </p:nvGraphicFramePr>
        <p:xfrm>
          <a:off x="785785" y="1214422"/>
          <a:ext cx="7786743" cy="5151440"/>
        </p:xfrm>
        <a:graphic>
          <a:graphicData uri="http://schemas.openxmlformats.org/drawingml/2006/table">
            <a:tbl>
              <a:tblPr>
                <a:tableStyleId>{BC89EF96-8CEA-46FF-86C4-4CE0E7609802}</a:tableStyleId>
              </a:tblPr>
              <a:tblGrid>
                <a:gridCol w="1562117"/>
                <a:gridCol w="1164323"/>
                <a:gridCol w="1288727"/>
                <a:gridCol w="1214980"/>
                <a:gridCol w="1325973"/>
                <a:gridCol w="1230623"/>
              </a:tblGrid>
              <a:tr h="156308">
                <a:tc gridSpan="5">
                  <a:txBody>
                    <a:bodyPr/>
                    <a:lstStyle/>
                    <a:p>
                      <a:pPr algn="ctr">
                        <a:lnSpc>
                          <a:spcPct val="115000"/>
                        </a:lnSpc>
                        <a:spcAft>
                          <a:spcPts val="0"/>
                        </a:spcAft>
                      </a:pPr>
                      <a:r>
                        <a:rPr lang="es-ES_tradnl" sz="1200" b="1" dirty="0">
                          <a:latin typeface="Tahoma" pitchFamily="34" charset="0"/>
                          <a:cs typeface="Tahoma" pitchFamily="34" charset="0"/>
                        </a:rPr>
                        <a:t>PROGRAMA: GESTION DE ALIANZAS ESTRATEGICAS</a:t>
                      </a:r>
                      <a:endParaRPr lang="es-ES" sz="1400" b="1" dirty="0">
                        <a:latin typeface="Tahoma" pitchFamily="34" charset="0"/>
                        <a:ea typeface="Calibri"/>
                        <a:cs typeface="Tahoma" pitchFamily="34" charset="0"/>
                      </a:endParaRPr>
                    </a:p>
                  </a:txBody>
                  <a:tcPr marL="39643" marR="39643"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_tradnl" sz="1200" b="1" dirty="0">
                          <a:latin typeface="Tahoma" pitchFamily="34" charset="0"/>
                          <a:cs typeface="Tahoma" pitchFamily="34" charset="0"/>
                        </a:rPr>
                        <a:t>$ 23.500 </a:t>
                      </a:r>
                      <a:endParaRPr lang="es-ES" sz="1400" b="1" dirty="0">
                        <a:latin typeface="Tahoma" pitchFamily="34" charset="0"/>
                        <a:ea typeface="Calibri"/>
                        <a:cs typeface="Tahoma" pitchFamily="34" charset="0"/>
                      </a:endParaRPr>
                    </a:p>
                  </a:txBody>
                  <a:tcPr marL="39643" marR="39643" marT="0" marB="0" anchor="b"/>
                </a:tc>
              </a:tr>
              <a:tr h="312615">
                <a:tc>
                  <a:txBody>
                    <a:bodyPr/>
                    <a:lstStyle/>
                    <a:p>
                      <a:pPr algn="ctr">
                        <a:lnSpc>
                          <a:spcPct val="115000"/>
                        </a:lnSpc>
                        <a:spcAft>
                          <a:spcPts val="0"/>
                        </a:spcAft>
                      </a:pPr>
                      <a:r>
                        <a:rPr lang="es-ES_tradnl" sz="1200" b="1" dirty="0">
                          <a:latin typeface="Tahoma" pitchFamily="34" charset="0"/>
                          <a:cs typeface="Tahoma" pitchFamily="34" charset="0"/>
                        </a:rPr>
                        <a:t>PROYECTO</a:t>
                      </a:r>
                      <a:endParaRPr lang="es-ES" sz="1400" b="1" dirty="0">
                        <a:latin typeface="Tahoma" pitchFamily="34" charset="0"/>
                        <a:ea typeface="Calibri"/>
                        <a:cs typeface="Tahoma" pitchFamily="34" charset="0"/>
                      </a:endParaRPr>
                    </a:p>
                  </a:txBody>
                  <a:tcPr marL="39643" marR="39643" marT="0" marB="0" anchor="b"/>
                </a:tc>
                <a:tc>
                  <a:txBody>
                    <a:bodyPr/>
                    <a:lstStyle/>
                    <a:p>
                      <a:pPr algn="ctr">
                        <a:lnSpc>
                          <a:spcPct val="115000"/>
                        </a:lnSpc>
                        <a:spcAft>
                          <a:spcPts val="0"/>
                        </a:spcAft>
                      </a:pPr>
                      <a:r>
                        <a:rPr lang="es-ES_tradnl" sz="1200" b="1" dirty="0">
                          <a:latin typeface="Tahoma" pitchFamily="34" charset="0"/>
                          <a:cs typeface="Tahoma" pitchFamily="34" charset="0"/>
                        </a:rPr>
                        <a:t>PROPOSITO</a:t>
                      </a:r>
                      <a:endParaRPr lang="es-ES" sz="1400" b="1" dirty="0">
                        <a:latin typeface="Tahoma" pitchFamily="34" charset="0"/>
                        <a:ea typeface="Calibri"/>
                        <a:cs typeface="Tahoma" pitchFamily="34" charset="0"/>
                      </a:endParaRPr>
                    </a:p>
                  </a:txBody>
                  <a:tcPr marL="39643" marR="39643" marT="0" marB="0" anchor="b"/>
                </a:tc>
                <a:tc>
                  <a:txBody>
                    <a:bodyPr/>
                    <a:lstStyle/>
                    <a:p>
                      <a:pPr algn="ctr">
                        <a:lnSpc>
                          <a:spcPct val="115000"/>
                        </a:lnSpc>
                        <a:spcAft>
                          <a:spcPts val="0"/>
                        </a:spcAft>
                      </a:pPr>
                      <a:r>
                        <a:rPr lang="es-ES_tradnl" sz="1200" b="1" dirty="0">
                          <a:latin typeface="Tahoma" pitchFamily="34" charset="0"/>
                          <a:cs typeface="Tahoma" pitchFamily="34" charset="0"/>
                        </a:rPr>
                        <a:t>METAS</a:t>
                      </a:r>
                      <a:endParaRPr lang="es-ES" sz="1400" b="1" dirty="0">
                        <a:latin typeface="Tahoma" pitchFamily="34" charset="0"/>
                        <a:ea typeface="Calibri"/>
                        <a:cs typeface="Tahoma" pitchFamily="34" charset="0"/>
                      </a:endParaRPr>
                    </a:p>
                  </a:txBody>
                  <a:tcPr marL="39643" marR="39643" marT="0" marB="0" anchor="b"/>
                </a:tc>
                <a:tc>
                  <a:txBody>
                    <a:bodyPr/>
                    <a:lstStyle/>
                    <a:p>
                      <a:pPr algn="ctr">
                        <a:lnSpc>
                          <a:spcPct val="115000"/>
                        </a:lnSpc>
                        <a:spcAft>
                          <a:spcPts val="0"/>
                        </a:spcAft>
                      </a:pPr>
                      <a:r>
                        <a:rPr lang="es-ES_tradnl" sz="1200" b="1" dirty="0">
                          <a:latin typeface="Tahoma" pitchFamily="34" charset="0"/>
                          <a:cs typeface="Tahoma" pitchFamily="34" charset="0"/>
                        </a:rPr>
                        <a:t>INDICADORES</a:t>
                      </a:r>
                      <a:endParaRPr lang="es-ES" sz="1400" b="1" dirty="0">
                        <a:latin typeface="Tahoma" pitchFamily="34" charset="0"/>
                        <a:ea typeface="Calibri"/>
                        <a:cs typeface="Tahoma" pitchFamily="34" charset="0"/>
                      </a:endParaRPr>
                    </a:p>
                  </a:txBody>
                  <a:tcPr marL="39643" marR="39643" marT="0" marB="0" anchor="b"/>
                </a:tc>
                <a:tc>
                  <a:txBody>
                    <a:bodyPr/>
                    <a:lstStyle/>
                    <a:p>
                      <a:pPr>
                        <a:lnSpc>
                          <a:spcPct val="115000"/>
                        </a:lnSpc>
                        <a:spcAft>
                          <a:spcPts val="0"/>
                        </a:spcAft>
                      </a:pPr>
                      <a:r>
                        <a:rPr lang="es-ES_tradnl" sz="1200" b="1" dirty="0">
                          <a:latin typeface="Tahoma" pitchFamily="34" charset="0"/>
                          <a:cs typeface="Tahoma" pitchFamily="34" charset="0"/>
                        </a:rPr>
                        <a:t>ACCIONES</a:t>
                      </a:r>
                      <a:endParaRPr lang="es-ES" sz="1400" b="1" dirty="0">
                        <a:latin typeface="Tahoma" pitchFamily="34" charset="0"/>
                        <a:ea typeface="Calibri"/>
                        <a:cs typeface="Tahoma" pitchFamily="34" charset="0"/>
                      </a:endParaRPr>
                    </a:p>
                  </a:txBody>
                  <a:tcPr marL="39643" marR="39643" marT="0" marB="0" anchor="ctr"/>
                </a:tc>
                <a:tc>
                  <a:txBody>
                    <a:bodyPr/>
                    <a:lstStyle/>
                    <a:p>
                      <a:pPr algn="ctr">
                        <a:lnSpc>
                          <a:spcPct val="115000"/>
                        </a:lnSpc>
                        <a:spcAft>
                          <a:spcPts val="0"/>
                        </a:spcAft>
                      </a:pPr>
                      <a:r>
                        <a:rPr lang="es-ES_tradnl" sz="1200" b="1" dirty="0">
                          <a:latin typeface="Tahoma" pitchFamily="34" charset="0"/>
                          <a:cs typeface="Tahoma" pitchFamily="34" charset="0"/>
                        </a:rPr>
                        <a:t>PRESUPUESTO EN MILES ($) </a:t>
                      </a:r>
                      <a:endParaRPr lang="es-ES" sz="1400" b="1" dirty="0">
                        <a:latin typeface="Tahoma" pitchFamily="34" charset="0"/>
                        <a:ea typeface="Calibri"/>
                        <a:cs typeface="Tahoma" pitchFamily="34" charset="0"/>
                      </a:endParaRPr>
                    </a:p>
                  </a:txBody>
                  <a:tcPr marL="39643" marR="39643" marT="0" marB="0" anchor="ctr"/>
                </a:tc>
              </a:tr>
              <a:tr h="1719384">
                <a:tc>
                  <a:txBody>
                    <a:bodyPr/>
                    <a:lstStyle/>
                    <a:p>
                      <a:pPr algn="ctr">
                        <a:lnSpc>
                          <a:spcPct val="115000"/>
                        </a:lnSpc>
                        <a:spcAft>
                          <a:spcPts val="0"/>
                        </a:spcAft>
                      </a:pPr>
                      <a:r>
                        <a:rPr lang="es-ES_tradnl" sz="1200" b="1" dirty="0">
                          <a:latin typeface="Tahoma" pitchFamily="34" charset="0"/>
                          <a:cs typeface="Tahoma" pitchFamily="34" charset="0"/>
                        </a:rPr>
                        <a:t>CREACION DE SISTEMAS DE PARTICIPACION REGIONAL</a:t>
                      </a:r>
                      <a:endParaRPr lang="es-ES" sz="1400" b="1" dirty="0">
                        <a:latin typeface="Tahoma" pitchFamily="34" charset="0"/>
                        <a:ea typeface="Calibri"/>
                        <a:cs typeface="Tahoma" pitchFamily="34" charset="0"/>
                      </a:endParaRPr>
                    </a:p>
                  </a:txBody>
                  <a:tcPr marL="39643" marR="39643" marT="0" marB="0" anchor="ctr"/>
                </a:tc>
                <a:tc>
                  <a:txBody>
                    <a:bodyPr/>
                    <a:lstStyle/>
                    <a:p>
                      <a:pPr algn="ctr">
                        <a:lnSpc>
                          <a:spcPct val="115000"/>
                        </a:lnSpc>
                        <a:spcAft>
                          <a:spcPts val="0"/>
                        </a:spcAft>
                      </a:pPr>
                      <a:r>
                        <a:rPr lang="es-ES_tradnl" sz="1200">
                          <a:latin typeface="Tahoma" pitchFamily="34" charset="0"/>
                          <a:cs typeface="Tahoma" pitchFamily="34" charset="0"/>
                        </a:rPr>
                        <a:t>Encaminar el desarrollo municipal pensando en los macroproyectos regionales a desarrollar en el territorio municipal y cerca a este.</a:t>
                      </a:r>
                      <a:endParaRPr lang="es-ES" sz="1400">
                        <a:latin typeface="Tahoma" pitchFamily="34" charset="0"/>
                        <a:ea typeface="Calibri"/>
                        <a:cs typeface="Tahoma" pitchFamily="34" charset="0"/>
                      </a:endParaRPr>
                    </a:p>
                  </a:txBody>
                  <a:tcPr marL="39643" marR="39643" marT="0" marB="0" anchor="ctr"/>
                </a:tc>
                <a:tc>
                  <a:txBody>
                    <a:bodyPr/>
                    <a:lstStyle/>
                    <a:p>
                      <a:pPr algn="ctr">
                        <a:lnSpc>
                          <a:spcPct val="115000"/>
                        </a:lnSpc>
                        <a:spcAft>
                          <a:spcPts val="0"/>
                        </a:spcAft>
                      </a:pPr>
                      <a:r>
                        <a:rPr lang="es-ES_tradnl" sz="1200" dirty="0">
                          <a:latin typeface="Tahoma" pitchFamily="34" charset="0"/>
                          <a:cs typeface="Tahoma" pitchFamily="34" charset="0"/>
                        </a:rPr>
                        <a:t>Consolidar al municipio dentro de la región por sus actividades económicas y ubicación geográfica</a:t>
                      </a:r>
                      <a:endParaRPr lang="es-ES" sz="1400" dirty="0">
                        <a:latin typeface="Tahoma" pitchFamily="34" charset="0"/>
                        <a:ea typeface="Calibri"/>
                        <a:cs typeface="Tahoma" pitchFamily="34" charset="0"/>
                      </a:endParaRPr>
                    </a:p>
                  </a:txBody>
                  <a:tcPr marL="39643" marR="39643" marT="0" marB="0" anchor="ctr"/>
                </a:tc>
                <a:tc>
                  <a:txBody>
                    <a:bodyPr/>
                    <a:lstStyle/>
                    <a:p>
                      <a:pPr>
                        <a:lnSpc>
                          <a:spcPct val="115000"/>
                        </a:lnSpc>
                        <a:spcAft>
                          <a:spcPts val="0"/>
                        </a:spcAft>
                      </a:pPr>
                      <a:r>
                        <a:rPr lang="es-ES_tradnl" sz="1200">
                          <a:latin typeface="Tahoma" pitchFamily="34" charset="0"/>
                          <a:cs typeface="Tahoma" pitchFamily="34" charset="0"/>
                        </a:rPr>
                        <a:t>● Grado de participación municipal en macroproyectos de consolidación regional</a:t>
                      </a:r>
                      <a:endParaRPr lang="es-ES" sz="1400">
                        <a:latin typeface="Tahoma" pitchFamily="34" charset="0"/>
                        <a:ea typeface="Calibri"/>
                        <a:cs typeface="Tahoma" pitchFamily="34" charset="0"/>
                      </a:endParaRPr>
                    </a:p>
                  </a:txBody>
                  <a:tcPr marL="39643" marR="39643" marT="0" marB="0" anchor="ctr"/>
                </a:tc>
                <a:tc>
                  <a:txBody>
                    <a:bodyPr/>
                    <a:lstStyle/>
                    <a:p>
                      <a:pPr>
                        <a:lnSpc>
                          <a:spcPct val="115000"/>
                        </a:lnSpc>
                        <a:spcAft>
                          <a:spcPts val="0"/>
                        </a:spcAft>
                      </a:pPr>
                      <a:r>
                        <a:rPr lang="es-ES_tradnl" sz="1200" dirty="0">
                          <a:latin typeface="Tahoma" pitchFamily="34" charset="0"/>
                          <a:cs typeface="Tahoma" pitchFamily="34" charset="0"/>
                        </a:rPr>
                        <a:t>● identificar las potencialidades del municipio para el desarrollo local de este en el contexto regional.                    Creación y puesta en marcha de un espacio de participación regional.</a:t>
                      </a:r>
                      <a:endParaRPr lang="es-ES" sz="1400" dirty="0">
                        <a:latin typeface="Tahoma" pitchFamily="34" charset="0"/>
                        <a:ea typeface="Calibri"/>
                        <a:cs typeface="Tahoma" pitchFamily="34" charset="0"/>
                      </a:endParaRPr>
                    </a:p>
                  </a:txBody>
                  <a:tcPr marL="39643" marR="39643" marT="0" marB="0" anchor="ctr"/>
                </a:tc>
                <a:tc>
                  <a:txBody>
                    <a:bodyPr/>
                    <a:lstStyle/>
                    <a:p>
                      <a:pPr algn="ctr">
                        <a:lnSpc>
                          <a:spcPct val="115000"/>
                        </a:lnSpc>
                        <a:spcAft>
                          <a:spcPts val="0"/>
                        </a:spcAft>
                      </a:pPr>
                      <a:r>
                        <a:rPr lang="es-ES_tradnl" sz="1200" dirty="0">
                          <a:latin typeface="Tahoma" pitchFamily="34" charset="0"/>
                          <a:cs typeface="Tahoma" pitchFamily="34" charset="0"/>
                        </a:rPr>
                        <a:t>3500</a:t>
                      </a:r>
                      <a:endParaRPr lang="es-ES" sz="1400" dirty="0">
                        <a:latin typeface="Tahoma" pitchFamily="34" charset="0"/>
                        <a:ea typeface="Calibri"/>
                        <a:cs typeface="Tahoma" pitchFamily="34" charset="0"/>
                      </a:endParaRPr>
                    </a:p>
                  </a:txBody>
                  <a:tcPr marL="39643" marR="39643" marT="0" marB="0" anchor="ctr"/>
                </a:tc>
              </a:tr>
              <a:tr h="1719384">
                <a:tc>
                  <a:txBody>
                    <a:bodyPr/>
                    <a:lstStyle/>
                    <a:p>
                      <a:pPr algn="ctr">
                        <a:lnSpc>
                          <a:spcPct val="115000"/>
                        </a:lnSpc>
                        <a:spcAft>
                          <a:spcPts val="0"/>
                        </a:spcAft>
                      </a:pPr>
                      <a:r>
                        <a:rPr lang="es-ES_tradnl" sz="1200" b="1" dirty="0">
                          <a:latin typeface="Tahoma" pitchFamily="34" charset="0"/>
                          <a:cs typeface="Tahoma" pitchFamily="34" charset="0"/>
                        </a:rPr>
                        <a:t>PLAN DE MANTENIMIENTO Y RECONSTRUCCION VIAL</a:t>
                      </a:r>
                      <a:endParaRPr lang="es-ES" sz="1400" b="1" dirty="0">
                        <a:latin typeface="Tahoma" pitchFamily="34" charset="0"/>
                        <a:ea typeface="Calibri"/>
                        <a:cs typeface="Tahoma" pitchFamily="34" charset="0"/>
                      </a:endParaRPr>
                    </a:p>
                  </a:txBody>
                  <a:tcPr marL="39643" marR="39643" marT="0" marB="0" anchor="ctr"/>
                </a:tc>
                <a:tc>
                  <a:txBody>
                    <a:bodyPr/>
                    <a:lstStyle/>
                    <a:p>
                      <a:pPr algn="ctr">
                        <a:lnSpc>
                          <a:spcPct val="115000"/>
                        </a:lnSpc>
                        <a:spcAft>
                          <a:spcPts val="0"/>
                        </a:spcAft>
                      </a:pPr>
                      <a:r>
                        <a:rPr lang="es-ES_tradnl" sz="1200">
                          <a:latin typeface="Tahoma" pitchFamily="34" charset="0"/>
                          <a:cs typeface="Tahoma" pitchFamily="34" charset="0"/>
                        </a:rPr>
                        <a:t>mejoramiento de la red vial del municipio para el intercambio de productos</a:t>
                      </a:r>
                      <a:endParaRPr lang="es-ES" sz="1400">
                        <a:latin typeface="Tahoma" pitchFamily="34" charset="0"/>
                        <a:ea typeface="Calibri"/>
                        <a:cs typeface="Tahoma" pitchFamily="34" charset="0"/>
                      </a:endParaRPr>
                    </a:p>
                  </a:txBody>
                  <a:tcPr marL="39643" marR="39643" marT="0" marB="0" anchor="ctr"/>
                </a:tc>
                <a:tc>
                  <a:txBody>
                    <a:bodyPr/>
                    <a:lstStyle/>
                    <a:p>
                      <a:pPr algn="ctr">
                        <a:lnSpc>
                          <a:spcPct val="115000"/>
                        </a:lnSpc>
                        <a:spcAft>
                          <a:spcPts val="0"/>
                        </a:spcAft>
                      </a:pPr>
                      <a:r>
                        <a:rPr lang="es-ES_tradnl" sz="1200">
                          <a:latin typeface="Tahoma" pitchFamily="34" charset="0"/>
                          <a:cs typeface="Tahoma" pitchFamily="34" charset="0"/>
                        </a:rPr>
                        <a:t>Consolidación del aumento de la calidad del sistema vial municipal </a:t>
                      </a:r>
                      <a:endParaRPr lang="es-ES" sz="1400">
                        <a:latin typeface="Tahoma" pitchFamily="34" charset="0"/>
                        <a:ea typeface="Calibri"/>
                        <a:cs typeface="Tahoma" pitchFamily="34" charset="0"/>
                      </a:endParaRPr>
                    </a:p>
                  </a:txBody>
                  <a:tcPr marL="39643" marR="39643" marT="0" marB="0" anchor="ctr"/>
                </a:tc>
                <a:tc>
                  <a:txBody>
                    <a:bodyPr/>
                    <a:lstStyle/>
                    <a:p>
                      <a:pPr>
                        <a:lnSpc>
                          <a:spcPct val="115000"/>
                        </a:lnSpc>
                        <a:spcAft>
                          <a:spcPts val="0"/>
                        </a:spcAft>
                      </a:pPr>
                      <a:r>
                        <a:rPr lang="es-ES_tradnl" sz="1200">
                          <a:latin typeface="Tahoma" pitchFamily="34" charset="0"/>
                          <a:cs typeface="Tahoma" pitchFamily="34" charset="0"/>
                        </a:rPr>
                        <a:t>● Porcentaje de vías recuperadas en el municipio por la  administración.     ● Informe anual del estado de las vías de acuerdo a su tipo. </a:t>
                      </a:r>
                      <a:endParaRPr lang="es-ES" sz="1400">
                        <a:latin typeface="Tahoma" pitchFamily="34" charset="0"/>
                        <a:ea typeface="Calibri"/>
                        <a:cs typeface="Tahoma" pitchFamily="34" charset="0"/>
                      </a:endParaRPr>
                    </a:p>
                  </a:txBody>
                  <a:tcPr marL="39643" marR="39643" marT="0" marB="0" anchor="b"/>
                </a:tc>
                <a:tc>
                  <a:txBody>
                    <a:bodyPr/>
                    <a:lstStyle/>
                    <a:p>
                      <a:pPr>
                        <a:lnSpc>
                          <a:spcPct val="115000"/>
                        </a:lnSpc>
                        <a:spcAft>
                          <a:spcPts val="0"/>
                        </a:spcAft>
                      </a:pPr>
                      <a:r>
                        <a:rPr lang="es-ES_tradnl" sz="1200">
                          <a:latin typeface="Tahoma" pitchFamily="34" charset="0"/>
                          <a:cs typeface="Tahoma" pitchFamily="34" charset="0"/>
                        </a:rPr>
                        <a:t>● Diagnostico especifico de las condiciones viales del municipio          ● Destinar recursos para el mantenimiento de la red vial municipal.   </a:t>
                      </a:r>
                      <a:endParaRPr lang="es-ES" sz="1400">
                        <a:latin typeface="Tahoma" pitchFamily="34" charset="0"/>
                        <a:ea typeface="Calibri"/>
                        <a:cs typeface="Tahoma" pitchFamily="34" charset="0"/>
                      </a:endParaRPr>
                    </a:p>
                  </a:txBody>
                  <a:tcPr marL="39643" marR="39643" marT="0" marB="0" anchor="ctr"/>
                </a:tc>
                <a:tc>
                  <a:txBody>
                    <a:bodyPr/>
                    <a:lstStyle/>
                    <a:p>
                      <a:pPr algn="ctr">
                        <a:lnSpc>
                          <a:spcPct val="115000"/>
                        </a:lnSpc>
                        <a:spcAft>
                          <a:spcPts val="0"/>
                        </a:spcAft>
                      </a:pPr>
                      <a:r>
                        <a:rPr lang="es-ES_tradnl" sz="1200" dirty="0">
                          <a:latin typeface="Tahoma" pitchFamily="34" charset="0"/>
                          <a:cs typeface="Tahoma" pitchFamily="34" charset="0"/>
                        </a:rPr>
                        <a:t>20000</a:t>
                      </a:r>
                      <a:endParaRPr lang="es-ES" sz="1400" dirty="0">
                        <a:latin typeface="Tahoma" pitchFamily="34" charset="0"/>
                        <a:ea typeface="Calibri"/>
                        <a:cs typeface="Tahoma" pitchFamily="34" charset="0"/>
                      </a:endParaRPr>
                    </a:p>
                  </a:txBody>
                  <a:tcPr marL="39643" marR="39643" marT="0" marB="0" anchor="ctr"/>
                </a:tc>
              </a:tr>
              <a:tr h="156308">
                <a:tc gridSpan="5">
                  <a:txBody>
                    <a:bodyPr/>
                    <a:lstStyle/>
                    <a:p>
                      <a:pPr algn="ctr">
                        <a:lnSpc>
                          <a:spcPct val="115000"/>
                        </a:lnSpc>
                        <a:spcAft>
                          <a:spcPts val="0"/>
                        </a:spcAft>
                      </a:pPr>
                      <a:r>
                        <a:rPr lang="es-ES_tradnl" sz="1200" b="1" dirty="0">
                          <a:latin typeface="Tahoma" pitchFamily="34" charset="0"/>
                          <a:cs typeface="Tahoma" pitchFamily="34" charset="0"/>
                        </a:rPr>
                        <a:t>TOTAL COSTO GLOBAL </a:t>
                      </a:r>
                      <a:endParaRPr lang="es-ES" sz="1400" b="1" dirty="0">
                        <a:latin typeface="Tahoma" pitchFamily="34" charset="0"/>
                        <a:ea typeface="Calibri"/>
                        <a:cs typeface="Tahoma" pitchFamily="34" charset="0"/>
                      </a:endParaRPr>
                    </a:p>
                  </a:txBody>
                  <a:tcPr marL="39643" marR="39643"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_tradnl" sz="1200" b="1" dirty="0">
                          <a:latin typeface="Tahoma" pitchFamily="34" charset="0"/>
                          <a:cs typeface="Tahoma" pitchFamily="34" charset="0"/>
                        </a:rPr>
                        <a:t>$ 544.865</a:t>
                      </a:r>
                      <a:endParaRPr lang="es-ES" sz="1400" b="1" dirty="0">
                        <a:latin typeface="Tahoma" pitchFamily="34" charset="0"/>
                        <a:ea typeface="Calibri"/>
                        <a:cs typeface="Tahoma" pitchFamily="34" charset="0"/>
                      </a:endParaRPr>
                    </a:p>
                  </a:txBody>
                  <a:tcPr marL="39643" marR="39643" marT="0"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142852"/>
            <a:ext cx="7772400" cy="914400"/>
          </a:xfrm>
        </p:spPr>
        <p:txBody>
          <a:bodyPr/>
          <a:lstStyle/>
          <a:p>
            <a:pPr algn="ctr" eaLnBrk="1" hangingPunct="1"/>
            <a:r>
              <a:rPr lang="es-ES" sz="2800" b="1" dirty="0" smtClean="0">
                <a:effectLst>
                  <a:glow rad="139700">
                    <a:schemeClr val="accent5">
                      <a:satMod val="175000"/>
                      <a:alpha val="40000"/>
                    </a:schemeClr>
                  </a:glow>
                </a:effectLst>
                <a:latin typeface="Tahoma" pitchFamily="34" charset="0"/>
                <a:cs typeface="Tahoma" pitchFamily="34" charset="0"/>
              </a:rPr>
              <a:t>MECANISMOS DE FINANCIAMIENTO DEL PLAN </a:t>
            </a:r>
          </a:p>
        </p:txBody>
      </p:sp>
      <p:sp>
        <p:nvSpPr>
          <p:cNvPr id="11292" name="Rectangle 28"/>
          <p:cNvSpPr>
            <a:spLocks noChangeArrowheads="1"/>
          </p:cNvSpPr>
          <p:nvPr/>
        </p:nvSpPr>
        <p:spPr bwMode="auto">
          <a:xfrm>
            <a:off x="214282" y="1114448"/>
            <a:ext cx="8972550" cy="5600700"/>
          </a:xfrm>
          <a:prstGeom prst="rect">
            <a:avLst/>
          </a:prstGeom>
          <a:solidFill>
            <a:srgbClr val="FFFFFF"/>
          </a:solidFill>
          <a:ln w="3175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sp>
        <p:nvSpPr>
          <p:cNvPr id="11293" name="Rectangle 29"/>
          <p:cNvSpPr>
            <a:spLocks noChangeArrowheads="1"/>
          </p:cNvSpPr>
          <p:nvPr/>
        </p:nvSpPr>
        <p:spPr bwMode="auto">
          <a:xfrm>
            <a:off x="338107" y="2710838"/>
            <a:ext cx="3057525" cy="304800"/>
          </a:xfrm>
          <a:prstGeom prst="rect">
            <a:avLst/>
          </a:prstGeom>
          <a:solidFill>
            <a:srgbClr val="FFFFFF"/>
          </a:solidFill>
          <a:ln w="63500" cmpd="thickThin">
            <a:solidFill>
              <a:srgbClr val="8064A2"/>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Arial" pitchFamily="34" charset="0"/>
              </a:rPr>
              <a:t>ESQUEMA DE FINANCIACION DEL PLAN</a:t>
            </a:r>
            <a:endParaRPr kumimoji="0" lang="es-ES" sz="1800" b="0" i="0" u="none" strike="noStrike" cap="none" normalizeH="0" baseline="0" smtClean="0">
              <a:ln>
                <a:noFill/>
              </a:ln>
              <a:solidFill>
                <a:schemeClr val="bg1"/>
              </a:solidFill>
              <a:effectLst/>
              <a:latin typeface="Arial" pitchFamily="34" charset="0"/>
            </a:endParaRPr>
          </a:p>
        </p:txBody>
      </p:sp>
      <p:sp>
        <p:nvSpPr>
          <p:cNvPr id="11294" name="Rectangle 30">
            <a:hlinkClick r:id="rId2" action="ppaction://hlinkfile"/>
          </p:cNvPr>
          <p:cNvSpPr>
            <a:spLocks noChangeArrowheads="1"/>
          </p:cNvSpPr>
          <p:nvPr/>
        </p:nvSpPr>
        <p:spPr bwMode="auto">
          <a:xfrm>
            <a:off x="861982" y="3739538"/>
            <a:ext cx="1895475" cy="577850"/>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RECURSOS DEL MUNICIPIO</a:t>
            </a:r>
            <a:endParaRPr kumimoji="0" lang="es-ES" sz="1100" b="1" i="0" u="none" strike="noStrike" cap="none" normalizeH="0" baseline="0" dirty="0" smtClean="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INGRESOS TOTALES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bg1"/>
                </a:solidFill>
                <a:effectLst/>
                <a:latin typeface="Tahoma" pitchFamily="34" charset="0"/>
              </a:rPr>
              <a:t>$ 3.989.500.944,77</a:t>
            </a:r>
            <a:endParaRPr kumimoji="0" lang="es-ES" sz="1100" b="1"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bg1"/>
              </a:solidFill>
              <a:effectLst/>
              <a:latin typeface="Arial" pitchFamily="34" charset="0"/>
            </a:endParaRPr>
          </a:p>
        </p:txBody>
      </p:sp>
      <p:sp>
        <p:nvSpPr>
          <p:cNvPr id="11295" name="AutoShape 31"/>
          <p:cNvSpPr>
            <a:spLocks noChangeArrowheads="1"/>
          </p:cNvSpPr>
          <p:nvPr/>
        </p:nvSpPr>
        <p:spPr bwMode="auto">
          <a:xfrm>
            <a:off x="2938432" y="3739538"/>
            <a:ext cx="523875" cy="495300"/>
          </a:xfrm>
          <a:prstGeom prst="rightArrow">
            <a:avLst>
              <a:gd name="adj1" fmla="val 42306"/>
              <a:gd name="adj2" fmla="val 4564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sp>
        <p:nvSpPr>
          <p:cNvPr id="11296" name="AutoShape 32"/>
          <p:cNvSpPr>
            <a:spLocks noChangeArrowheads="1"/>
          </p:cNvSpPr>
          <p:nvPr/>
        </p:nvSpPr>
        <p:spPr bwMode="auto">
          <a:xfrm rot="5400000">
            <a:off x="1538257" y="3110888"/>
            <a:ext cx="523875" cy="495300"/>
          </a:xfrm>
          <a:prstGeom prst="rightArrow">
            <a:avLst>
              <a:gd name="adj1" fmla="val 42306"/>
              <a:gd name="adj2" fmla="val 4564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sp>
        <p:nvSpPr>
          <p:cNvPr id="11297" name="Rectangle 33"/>
          <p:cNvSpPr>
            <a:spLocks noChangeArrowheads="1"/>
          </p:cNvSpPr>
          <p:nvPr/>
        </p:nvSpPr>
        <p:spPr bwMode="auto">
          <a:xfrm>
            <a:off x="3671857" y="1336063"/>
            <a:ext cx="5372100" cy="5248275"/>
          </a:xfrm>
          <a:prstGeom prst="rect">
            <a:avLst/>
          </a:prstGeom>
          <a:gradFill rotWithShape="0">
            <a:gsLst>
              <a:gs pos="0">
                <a:srgbClr val="FABF8F"/>
              </a:gs>
              <a:gs pos="50000">
                <a:srgbClr val="FDE9D9"/>
              </a:gs>
              <a:gs pos="100000">
                <a:srgbClr val="FABF8F"/>
              </a:gs>
            </a:gsLst>
            <a:lin ang="18900000" scaled="1"/>
          </a:gradFill>
          <a:ln w="381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sp>
        <p:nvSpPr>
          <p:cNvPr id="11298" name="Rectangle 34"/>
          <p:cNvSpPr>
            <a:spLocks noChangeArrowheads="1"/>
          </p:cNvSpPr>
          <p:nvPr/>
        </p:nvSpPr>
        <p:spPr bwMode="auto">
          <a:xfrm>
            <a:off x="4076987" y="1605938"/>
            <a:ext cx="4667250" cy="91440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11299" name="Rectangle 35"/>
          <p:cNvSpPr>
            <a:spLocks noChangeArrowheads="1"/>
          </p:cNvSpPr>
          <p:nvPr/>
        </p:nvSpPr>
        <p:spPr bwMode="auto">
          <a:xfrm>
            <a:off x="4962812" y="1510688"/>
            <a:ext cx="2895600"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INGRESOS CORRIENTES --- $ </a:t>
            </a:r>
            <a:r>
              <a:rPr kumimoji="0" lang="es-ES" sz="900" b="1" i="0" u="none" strike="noStrike" cap="none" normalizeH="0" baseline="0" smtClean="0">
                <a:ln>
                  <a:noFill/>
                </a:ln>
                <a:solidFill>
                  <a:schemeClr val="bg1"/>
                </a:solidFill>
                <a:effectLst/>
                <a:latin typeface="Tahoma" pitchFamily="34" charset="0"/>
              </a:rPr>
              <a:t>1.896.356.548,00</a:t>
            </a:r>
            <a:endParaRPr kumimoji="0" lang="es-ES" sz="1100" b="1"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11300" name="Rectangle 36"/>
          <p:cNvSpPr>
            <a:spLocks noChangeArrowheads="1"/>
          </p:cNvSpPr>
          <p:nvPr/>
        </p:nvSpPr>
        <p:spPr bwMode="auto">
          <a:xfrm>
            <a:off x="4619912" y="1872638"/>
            <a:ext cx="3476625"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TRIBUTARIOS -------------------------------  $ </a:t>
            </a:r>
            <a:r>
              <a:rPr kumimoji="0" lang="es-ES" sz="900" b="1" i="0" u="none" strike="noStrike" cap="none" normalizeH="0" baseline="0" smtClean="0">
                <a:ln>
                  <a:noFill/>
                </a:ln>
                <a:solidFill>
                  <a:schemeClr val="bg1"/>
                </a:solidFill>
                <a:effectLst/>
                <a:latin typeface="Tahoma" pitchFamily="34" charset="0"/>
              </a:rPr>
              <a:t>530.539.227,00</a:t>
            </a:r>
            <a:r>
              <a:rPr kumimoji="0" lang="es-ES" sz="1100" b="1" i="0" u="none" strike="noStrike" cap="none" normalizeH="0" baseline="0" smtClean="0">
                <a:ln>
                  <a:noFill/>
                </a:ln>
                <a:solidFill>
                  <a:schemeClr val="bg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11301" name="Rectangle 37"/>
          <p:cNvSpPr>
            <a:spLocks noChangeArrowheads="1"/>
          </p:cNvSpPr>
          <p:nvPr/>
        </p:nvSpPr>
        <p:spPr bwMode="auto">
          <a:xfrm>
            <a:off x="4619912" y="2177438"/>
            <a:ext cx="3476625"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NO TRIBUTARIOS ------------------------  $ </a:t>
            </a:r>
            <a:r>
              <a:rPr kumimoji="0" lang="es-ES" sz="900" b="1" i="0" u="none" strike="noStrike" cap="none" normalizeH="0" baseline="0" smtClean="0">
                <a:ln>
                  <a:noFill/>
                </a:ln>
                <a:solidFill>
                  <a:schemeClr val="bg1"/>
                </a:solidFill>
                <a:effectLst/>
                <a:latin typeface="Tahoma" pitchFamily="34" charset="0"/>
              </a:rPr>
              <a:t>1.365.817.321,00</a:t>
            </a:r>
            <a:endParaRPr kumimoji="0" lang="es-ES" sz="1100" b="1"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11302" name="Rectangle 38"/>
          <p:cNvSpPr>
            <a:spLocks noChangeArrowheads="1"/>
          </p:cNvSpPr>
          <p:nvPr/>
        </p:nvSpPr>
        <p:spPr bwMode="auto">
          <a:xfrm>
            <a:off x="4096037" y="2748938"/>
            <a:ext cx="4667250" cy="99060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11303" name="Rectangle 39"/>
          <p:cNvSpPr>
            <a:spLocks noChangeArrowheads="1"/>
          </p:cNvSpPr>
          <p:nvPr/>
        </p:nvSpPr>
        <p:spPr bwMode="auto">
          <a:xfrm>
            <a:off x="4981862" y="2653688"/>
            <a:ext cx="2895600"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FONDOS ESPECIALES --- $ </a:t>
            </a:r>
            <a:r>
              <a:rPr kumimoji="0" lang="es-ES" sz="900" b="1" i="0" u="none" strike="noStrike" cap="none" normalizeH="0" baseline="0" smtClean="0">
                <a:ln>
                  <a:noFill/>
                </a:ln>
                <a:solidFill>
                  <a:schemeClr val="bg1"/>
                </a:solidFill>
                <a:effectLst/>
                <a:latin typeface="Tahoma" pitchFamily="34" charset="0"/>
              </a:rPr>
              <a:t>1.903.024.722,77</a:t>
            </a:r>
            <a:endParaRPr kumimoji="0" lang="es-ES" sz="1800" b="0" i="0" u="none" strike="noStrike" cap="none" normalizeH="0" baseline="0" smtClean="0">
              <a:ln>
                <a:noFill/>
              </a:ln>
              <a:solidFill>
                <a:schemeClr val="bg1"/>
              </a:solidFill>
              <a:effectLst/>
              <a:latin typeface="Arial" pitchFamily="34" charset="0"/>
            </a:endParaRPr>
          </a:p>
        </p:txBody>
      </p:sp>
      <p:sp>
        <p:nvSpPr>
          <p:cNvPr id="11304" name="Rectangle 40"/>
          <p:cNvSpPr>
            <a:spLocks noChangeArrowheads="1"/>
          </p:cNvSpPr>
          <p:nvPr/>
        </p:nvSpPr>
        <p:spPr bwMode="auto">
          <a:xfrm>
            <a:off x="4334162" y="3015638"/>
            <a:ext cx="4181475"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Fondo territorial para de seguridad y convivencia ciudadana -- $ </a:t>
            </a:r>
            <a:r>
              <a:rPr kumimoji="0" lang="es-ES" sz="900" b="1" i="0" u="none" strike="noStrike" cap="none" normalizeH="0" baseline="0" smtClean="0">
                <a:ln>
                  <a:noFill/>
                </a:ln>
                <a:solidFill>
                  <a:schemeClr val="bg1"/>
                </a:solidFill>
                <a:effectLst/>
                <a:latin typeface="Tahoma" pitchFamily="34" charset="0"/>
              </a:rPr>
              <a:t>0,00</a:t>
            </a:r>
            <a:endParaRPr kumimoji="0" lang="es-ES" sz="1100" b="1"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11305" name="Rectangle 41"/>
          <p:cNvSpPr>
            <a:spLocks noChangeArrowheads="1"/>
          </p:cNvSpPr>
          <p:nvPr/>
        </p:nvSpPr>
        <p:spPr bwMode="auto">
          <a:xfrm>
            <a:off x="4638962" y="3387113"/>
            <a:ext cx="3476625"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Fondo municipal de salud------------ $ </a:t>
            </a:r>
            <a:r>
              <a:rPr kumimoji="0" lang="es-ES" sz="900" b="1" i="0" u="none" strike="noStrike" cap="none" normalizeH="0" baseline="0" smtClean="0">
                <a:ln>
                  <a:noFill/>
                </a:ln>
                <a:solidFill>
                  <a:schemeClr val="bg1"/>
                </a:solidFill>
                <a:effectLst/>
                <a:latin typeface="Tahoma" pitchFamily="34" charset="0"/>
              </a:rPr>
              <a:t>1.903.024.722,77</a:t>
            </a:r>
            <a:endParaRPr kumimoji="0" lang="es-ES" sz="1800" b="0" i="0" u="none" strike="noStrike" cap="none" normalizeH="0" baseline="0" smtClean="0">
              <a:ln>
                <a:noFill/>
              </a:ln>
              <a:solidFill>
                <a:schemeClr val="bg1"/>
              </a:solidFill>
              <a:effectLst/>
              <a:latin typeface="Arial" pitchFamily="34" charset="0"/>
            </a:endParaRPr>
          </a:p>
        </p:txBody>
      </p:sp>
      <p:sp>
        <p:nvSpPr>
          <p:cNvPr id="11306" name="Rectangle 42"/>
          <p:cNvSpPr>
            <a:spLocks noChangeArrowheads="1"/>
          </p:cNvSpPr>
          <p:nvPr/>
        </p:nvSpPr>
        <p:spPr bwMode="auto">
          <a:xfrm>
            <a:off x="4096037" y="3910988"/>
            <a:ext cx="4667250" cy="196850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11307" name="Rectangle 43"/>
          <p:cNvSpPr>
            <a:spLocks noChangeArrowheads="1"/>
          </p:cNvSpPr>
          <p:nvPr/>
        </p:nvSpPr>
        <p:spPr bwMode="auto">
          <a:xfrm>
            <a:off x="4981862" y="3815738"/>
            <a:ext cx="2895600"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INGRESOS DE CAPITAL --- $ </a:t>
            </a:r>
            <a:r>
              <a:rPr kumimoji="0" lang="es-ES" sz="900" b="1" i="0" u="none" strike="noStrike" cap="none" normalizeH="0" baseline="0" smtClean="0">
                <a:ln>
                  <a:noFill/>
                </a:ln>
                <a:solidFill>
                  <a:schemeClr val="bg1"/>
                </a:solidFill>
                <a:effectLst/>
                <a:latin typeface="Tahoma" pitchFamily="34" charset="0"/>
              </a:rPr>
              <a:t>113.604.605,00</a:t>
            </a:r>
            <a:endParaRPr kumimoji="0" lang="es-ES" sz="1800" b="0" i="0" u="none" strike="noStrike" cap="none" normalizeH="0" baseline="0" smtClean="0">
              <a:ln>
                <a:noFill/>
              </a:ln>
              <a:solidFill>
                <a:schemeClr val="bg1"/>
              </a:solidFill>
              <a:effectLst/>
              <a:latin typeface="Arial" pitchFamily="34" charset="0"/>
            </a:endParaRPr>
          </a:p>
        </p:txBody>
      </p:sp>
      <p:sp>
        <p:nvSpPr>
          <p:cNvPr id="11308" name="Rectangle 44"/>
          <p:cNvSpPr>
            <a:spLocks noChangeArrowheads="1"/>
          </p:cNvSpPr>
          <p:nvPr/>
        </p:nvSpPr>
        <p:spPr bwMode="auto">
          <a:xfrm>
            <a:off x="4658012" y="4234838"/>
            <a:ext cx="3476625"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smtClean="0">
                <a:ln>
                  <a:noFill/>
                </a:ln>
                <a:solidFill>
                  <a:schemeClr val="bg1"/>
                </a:solidFill>
                <a:effectLst/>
                <a:latin typeface="Tahoma" pitchFamily="34" charset="0"/>
              </a:rPr>
              <a:t>RECURSOS DEL CRÉDITO--------------- $ 0,00</a:t>
            </a:r>
            <a:endParaRPr kumimoji="0" lang="es-ES" sz="1800" b="0" i="0" u="none" strike="noStrike" cap="none" normalizeH="0" baseline="0" smtClean="0">
              <a:ln>
                <a:noFill/>
              </a:ln>
              <a:solidFill>
                <a:schemeClr val="bg1"/>
              </a:solidFill>
              <a:effectLst/>
              <a:latin typeface="Arial" pitchFamily="34" charset="0"/>
            </a:endParaRPr>
          </a:p>
        </p:txBody>
      </p:sp>
      <p:sp>
        <p:nvSpPr>
          <p:cNvPr id="11309" name="Rectangle 45"/>
          <p:cNvSpPr>
            <a:spLocks noChangeArrowheads="1"/>
          </p:cNvSpPr>
          <p:nvPr/>
        </p:nvSpPr>
        <p:spPr bwMode="auto">
          <a:xfrm>
            <a:off x="4658012" y="4549163"/>
            <a:ext cx="3476625"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smtClean="0">
                <a:ln>
                  <a:noFill/>
                </a:ln>
                <a:solidFill>
                  <a:schemeClr val="bg1"/>
                </a:solidFill>
                <a:effectLst/>
                <a:latin typeface="Tahoma" pitchFamily="34" charset="0"/>
              </a:rPr>
              <a:t>RECUPERACIÓN DE CARTERA---------- $100.000.000,00</a:t>
            </a:r>
            <a:endParaRPr kumimoji="0" lang="es-ES" sz="1800" b="0" i="0" u="none" strike="noStrike" cap="none" normalizeH="0" baseline="0" smtClean="0">
              <a:ln>
                <a:noFill/>
              </a:ln>
              <a:solidFill>
                <a:schemeClr val="bg1"/>
              </a:solidFill>
              <a:effectLst/>
              <a:latin typeface="Arial" pitchFamily="34" charset="0"/>
            </a:endParaRPr>
          </a:p>
        </p:txBody>
      </p:sp>
      <p:sp>
        <p:nvSpPr>
          <p:cNvPr id="11310" name="Rectangle 46"/>
          <p:cNvSpPr>
            <a:spLocks noChangeArrowheads="1"/>
          </p:cNvSpPr>
          <p:nvPr/>
        </p:nvSpPr>
        <p:spPr bwMode="auto">
          <a:xfrm>
            <a:off x="4658012" y="4882538"/>
            <a:ext cx="3476625"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smtClean="0">
                <a:ln>
                  <a:noFill/>
                </a:ln>
                <a:solidFill>
                  <a:schemeClr val="bg1"/>
                </a:solidFill>
                <a:effectLst/>
                <a:latin typeface="Tahoma" pitchFamily="34" charset="0"/>
              </a:rPr>
              <a:t>RECURSOS DEL BALANCE--------------- $ 0,00</a:t>
            </a:r>
            <a:endParaRPr kumimoji="0" lang="es-ES" sz="1800" b="0" i="0" u="none" strike="noStrike" cap="none" normalizeH="0" baseline="0" smtClean="0">
              <a:ln>
                <a:noFill/>
              </a:ln>
              <a:solidFill>
                <a:schemeClr val="bg1"/>
              </a:solidFill>
              <a:effectLst/>
              <a:latin typeface="Arial" pitchFamily="34" charset="0"/>
            </a:endParaRPr>
          </a:p>
        </p:txBody>
      </p:sp>
      <p:sp>
        <p:nvSpPr>
          <p:cNvPr id="11311" name="Rectangle 47"/>
          <p:cNvSpPr>
            <a:spLocks noChangeArrowheads="1"/>
          </p:cNvSpPr>
          <p:nvPr/>
        </p:nvSpPr>
        <p:spPr bwMode="auto">
          <a:xfrm>
            <a:off x="4200812" y="5196863"/>
            <a:ext cx="4476750"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smtClean="0">
                <a:ln>
                  <a:noFill/>
                </a:ln>
                <a:solidFill>
                  <a:schemeClr val="bg1"/>
                </a:solidFill>
                <a:effectLst/>
                <a:latin typeface="Tahoma" pitchFamily="34" charset="0"/>
              </a:rPr>
              <a:t>RENDIMIENTOS POR OPERACIONES FINANCIERAS ------- $ 4.501.300,00</a:t>
            </a:r>
            <a:endParaRPr kumimoji="0" lang="es-ES" sz="1800" b="0" i="0" u="none" strike="noStrike" cap="none" normalizeH="0" baseline="0" smtClean="0">
              <a:ln>
                <a:noFill/>
              </a:ln>
              <a:solidFill>
                <a:schemeClr val="bg1"/>
              </a:solidFill>
              <a:effectLst/>
              <a:latin typeface="Arial" pitchFamily="34" charset="0"/>
            </a:endParaRPr>
          </a:p>
        </p:txBody>
      </p:sp>
      <p:sp>
        <p:nvSpPr>
          <p:cNvPr id="11312" name="Rectangle 48"/>
          <p:cNvSpPr>
            <a:spLocks noChangeArrowheads="1"/>
          </p:cNvSpPr>
          <p:nvPr/>
        </p:nvSpPr>
        <p:spPr bwMode="auto">
          <a:xfrm>
            <a:off x="4658012" y="5501663"/>
            <a:ext cx="3476625" cy="2571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smtClean="0">
                <a:ln>
                  <a:noFill/>
                </a:ln>
                <a:solidFill>
                  <a:schemeClr val="bg1"/>
                </a:solidFill>
                <a:effectLst/>
                <a:latin typeface="Tahoma" pitchFamily="34" charset="0"/>
              </a:rPr>
              <a:t>VENTA DE ACTIVOS --------------- $ 9.103.305,00</a:t>
            </a:r>
            <a:endParaRPr kumimoji="0" lang="es-ES" sz="1800" b="0" i="0" u="none" strike="noStrike" cap="none" normalizeH="0" baseline="0" smtClean="0">
              <a:ln>
                <a:noFill/>
              </a:ln>
              <a:solidFill>
                <a:schemeClr val="bg1"/>
              </a:solidFill>
              <a:effectLst/>
              <a:latin typeface="Arial" pitchFamily="34" charset="0"/>
            </a:endParaRPr>
          </a:p>
        </p:txBody>
      </p:sp>
      <p:sp>
        <p:nvSpPr>
          <p:cNvPr id="11313" name="Rectangle 49"/>
          <p:cNvSpPr>
            <a:spLocks noChangeArrowheads="1"/>
          </p:cNvSpPr>
          <p:nvPr/>
        </p:nvSpPr>
        <p:spPr bwMode="auto">
          <a:xfrm>
            <a:off x="4096037" y="6003313"/>
            <a:ext cx="4667250" cy="30480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900" b="1" i="0" u="none" strike="noStrike" cap="none" normalizeH="0" baseline="0" smtClean="0">
                <a:ln>
                  <a:noFill/>
                </a:ln>
                <a:solidFill>
                  <a:schemeClr val="bg1"/>
                </a:solidFill>
                <a:effectLst/>
                <a:latin typeface="Tahoma" pitchFamily="34" charset="0"/>
              </a:rPr>
              <a:t>INGRESOS RECIBIDOS PARA TERCEROS</a:t>
            </a:r>
            <a:r>
              <a:rPr kumimoji="0" lang="es-ES" sz="1100" b="1" i="0" u="none" strike="noStrike" cap="none" normalizeH="0" baseline="0" smtClean="0">
                <a:ln>
                  <a:noFill/>
                </a:ln>
                <a:solidFill>
                  <a:schemeClr val="bg1"/>
                </a:solidFill>
                <a:effectLst/>
                <a:latin typeface="Calibri" pitchFamily="34" charset="0"/>
              </a:rPr>
              <a:t> --- $ </a:t>
            </a:r>
            <a:r>
              <a:rPr kumimoji="0" lang="es-ES" sz="900" b="1" i="0" u="none" strike="noStrike" cap="none" normalizeH="0" baseline="0" smtClean="0">
                <a:ln>
                  <a:noFill/>
                </a:ln>
                <a:solidFill>
                  <a:schemeClr val="bg1"/>
                </a:solidFill>
                <a:effectLst/>
                <a:latin typeface="Tahoma" pitchFamily="34" charset="0"/>
              </a:rPr>
              <a:t>76.515.069,00</a:t>
            </a:r>
            <a:endParaRPr kumimoji="0" lang="es-ES" sz="1800" b="0" i="0" u="none" strike="noStrike" cap="none" normalizeH="0" baseline="0" smtClean="0">
              <a:ln>
                <a:noFill/>
              </a:ln>
              <a:solidFill>
                <a:schemeClr val="bg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1292"/>
                                        </p:tgtEl>
                                        <p:attrNameLst>
                                          <p:attrName>style.visibility</p:attrName>
                                        </p:attrNameLst>
                                      </p:cBhvr>
                                      <p:to>
                                        <p:strVal val="visible"/>
                                      </p:to>
                                    </p:set>
                                    <p:anim calcmode="lin" valueType="num">
                                      <p:cBhvr>
                                        <p:cTn id="13" dur="1000" fill="hold"/>
                                        <p:tgtEl>
                                          <p:spTgt spid="11292"/>
                                        </p:tgtEl>
                                        <p:attrNameLst>
                                          <p:attrName>ppt_w</p:attrName>
                                        </p:attrNameLst>
                                      </p:cBhvr>
                                      <p:tavLst>
                                        <p:tav tm="0">
                                          <p:val>
                                            <p:fltVal val="0"/>
                                          </p:val>
                                        </p:tav>
                                        <p:tav tm="100000">
                                          <p:val>
                                            <p:strVal val="#ppt_w"/>
                                          </p:val>
                                        </p:tav>
                                      </p:tavLst>
                                    </p:anim>
                                    <p:anim calcmode="lin" valueType="num">
                                      <p:cBhvr>
                                        <p:cTn id="14" dur="1000" fill="hold"/>
                                        <p:tgtEl>
                                          <p:spTgt spid="11292"/>
                                        </p:tgtEl>
                                        <p:attrNameLst>
                                          <p:attrName>ppt_h</p:attrName>
                                        </p:attrNameLst>
                                      </p:cBhvr>
                                      <p:tavLst>
                                        <p:tav tm="0">
                                          <p:val>
                                            <p:fltVal val="0"/>
                                          </p:val>
                                        </p:tav>
                                        <p:tav tm="100000">
                                          <p:val>
                                            <p:strVal val="#ppt_h"/>
                                          </p:val>
                                        </p:tav>
                                      </p:tavLst>
                                    </p:anim>
                                    <p:anim calcmode="lin" valueType="num">
                                      <p:cBhvr>
                                        <p:cTn id="15" dur="1000" fill="hold"/>
                                        <p:tgtEl>
                                          <p:spTgt spid="11292"/>
                                        </p:tgtEl>
                                        <p:attrNameLst>
                                          <p:attrName>style.rotation</p:attrName>
                                        </p:attrNameLst>
                                      </p:cBhvr>
                                      <p:tavLst>
                                        <p:tav tm="0">
                                          <p:val>
                                            <p:fltVal val="90"/>
                                          </p:val>
                                        </p:tav>
                                        <p:tav tm="100000">
                                          <p:val>
                                            <p:fltVal val="0"/>
                                          </p:val>
                                        </p:tav>
                                      </p:tavLst>
                                    </p:anim>
                                    <p:animEffect transition="in" filter="fade">
                                      <p:cBhvr>
                                        <p:cTn id="16" dur="1000"/>
                                        <p:tgtEl>
                                          <p:spTgt spid="1129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112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92" grpId="0" animBg="1"/>
      <p:bldP spid="112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142852"/>
            <a:ext cx="7772400" cy="914400"/>
          </a:xfrm>
        </p:spPr>
        <p:txBody>
          <a:bodyPr/>
          <a:lstStyle/>
          <a:p>
            <a:pPr algn="ctr" eaLnBrk="1" hangingPunct="1"/>
            <a:r>
              <a:rPr lang="es-ES" sz="2800" b="1" dirty="0" smtClean="0">
                <a:effectLst>
                  <a:glow rad="139700">
                    <a:schemeClr val="accent5">
                      <a:satMod val="175000"/>
                      <a:alpha val="40000"/>
                    </a:schemeClr>
                  </a:glow>
                </a:effectLst>
                <a:latin typeface="Tahoma" pitchFamily="34" charset="0"/>
                <a:cs typeface="Tahoma" pitchFamily="34" charset="0"/>
              </a:rPr>
              <a:t>MECANISMOS DE FINANCIAMIENTO DEL PLAN </a:t>
            </a:r>
          </a:p>
        </p:txBody>
      </p:sp>
      <p:sp>
        <p:nvSpPr>
          <p:cNvPr id="64529" name="Rectangle 17"/>
          <p:cNvSpPr>
            <a:spLocks noChangeArrowheads="1"/>
          </p:cNvSpPr>
          <p:nvPr/>
        </p:nvSpPr>
        <p:spPr bwMode="auto">
          <a:xfrm>
            <a:off x="571472" y="1571613"/>
            <a:ext cx="8401078" cy="4500594"/>
          </a:xfrm>
          <a:prstGeom prst="rect">
            <a:avLst/>
          </a:prstGeom>
          <a:solidFill>
            <a:srgbClr val="FFFFFF"/>
          </a:solidFill>
          <a:ln w="31750">
            <a:solidFill>
              <a:srgbClr val="4F81BD"/>
            </a:solidFill>
            <a:miter lim="800000"/>
            <a:headEnd/>
            <a:tailEnd/>
          </a:ln>
          <a:effectLst>
            <a:glow rad="139700">
              <a:schemeClr val="accent1">
                <a:satMod val="175000"/>
                <a:alpha val="40000"/>
              </a:schemeClr>
            </a:glow>
          </a:effectLst>
          <a:scene3d>
            <a:camera prst="perspectiveAbove"/>
            <a:lightRig rig="threePt" dir="t"/>
          </a:scene3d>
        </p:spPr>
        <p:txBody>
          <a:bodyPr vert="horz" wrap="square" lIns="91440" tIns="45720" rIns="91440" bIns="45720" numCol="1" anchor="t" anchorCtr="0" compatLnSpc="1">
            <a:prstTxWarp prst="textNoShape">
              <a:avLst/>
            </a:prstTxWarp>
          </a:bodyPr>
          <a:lstStyle/>
          <a:p>
            <a:endParaRPr lang="es-ES" dirty="0">
              <a:solidFill>
                <a:schemeClr val="bg1"/>
              </a:solidFill>
            </a:endParaRPr>
          </a:p>
        </p:txBody>
      </p:sp>
      <p:sp>
        <p:nvSpPr>
          <p:cNvPr id="64530" name="Rectangle 18"/>
          <p:cNvSpPr>
            <a:spLocks noChangeArrowheads="1"/>
          </p:cNvSpPr>
          <p:nvPr/>
        </p:nvSpPr>
        <p:spPr bwMode="auto">
          <a:xfrm>
            <a:off x="3560508" y="1829752"/>
            <a:ext cx="5253156" cy="4017987"/>
          </a:xfrm>
          <a:prstGeom prst="rect">
            <a:avLst/>
          </a:prstGeom>
          <a:gradFill rotWithShape="0">
            <a:gsLst>
              <a:gs pos="0">
                <a:srgbClr val="FABF8F"/>
              </a:gs>
              <a:gs pos="50000">
                <a:srgbClr val="FDE9D9"/>
              </a:gs>
              <a:gs pos="100000">
                <a:srgbClr val="FABF8F"/>
              </a:gs>
            </a:gsLst>
            <a:lin ang="18900000" scaled="1"/>
          </a:gradFill>
          <a:ln w="381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sp>
        <p:nvSpPr>
          <p:cNvPr id="64531" name="Rectangle 19"/>
          <p:cNvSpPr>
            <a:spLocks noChangeArrowheads="1"/>
          </p:cNvSpPr>
          <p:nvPr/>
        </p:nvSpPr>
        <p:spPr bwMode="auto">
          <a:xfrm>
            <a:off x="3744551" y="4557044"/>
            <a:ext cx="4865873" cy="924062"/>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64532" name="Rectangle 20">
            <a:hlinkClick r:id="rId2" action="ppaction://hlinkfile"/>
          </p:cNvPr>
          <p:cNvSpPr>
            <a:spLocks noChangeArrowheads="1"/>
          </p:cNvSpPr>
          <p:nvPr/>
        </p:nvSpPr>
        <p:spPr bwMode="auto">
          <a:xfrm>
            <a:off x="715793" y="3412255"/>
            <a:ext cx="2194608" cy="729523"/>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RECURSOS PARA INVERSION DEL DEPARTAMENTO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pitchFamily="34" charset="0"/>
              </a:rPr>
              <a:t>$ 172.356.604 </a:t>
            </a:r>
            <a:r>
              <a:rPr kumimoji="0" lang="es-ES" sz="1000" b="1" i="1" u="none" strike="noStrike" cap="none" normalizeH="0" baseline="0" dirty="0" smtClean="0">
                <a:ln>
                  <a:noFill/>
                </a:ln>
                <a:solidFill>
                  <a:schemeClr val="bg1"/>
                </a:solidFill>
                <a:effectLst/>
                <a:latin typeface="Arial" pitchFamily="34" charset="0"/>
              </a:rPr>
              <a:t>cifras en miles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bg1"/>
              </a:solidFill>
              <a:effectLst/>
              <a:latin typeface="Arial" pitchFamily="34" charset="0"/>
            </a:endParaRPr>
          </a:p>
        </p:txBody>
      </p:sp>
      <p:sp>
        <p:nvSpPr>
          <p:cNvPr id="64533" name="Rectangle 21"/>
          <p:cNvSpPr>
            <a:spLocks noChangeArrowheads="1"/>
          </p:cNvSpPr>
          <p:nvPr/>
        </p:nvSpPr>
        <p:spPr bwMode="auto">
          <a:xfrm>
            <a:off x="3714759" y="2241277"/>
            <a:ext cx="4865873" cy="1249541"/>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64534" name="Rectangle 22"/>
          <p:cNvSpPr>
            <a:spLocks noChangeArrowheads="1"/>
          </p:cNvSpPr>
          <p:nvPr/>
        </p:nvSpPr>
        <p:spPr bwMode="auto">
          <a:xfrm>
            <a:off x="4658143" y="2099114"/>
            <a:ext cx="3018827" cy="30303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TOTAL INGRESOS ----------------- $ </a:t>
            </a:r>
            <a:r>
              <a:rPr kumimoji="0" lang="es-ES" sz="1000" b="1" i="0" u="none" strike="noStrike" cap="none" normalizeH="0" baseline="0" smtClean="0">
                <a:ln>
                  <a:noFill/>
                </a:ln>
                <a:solidFill>
                  <a:schemeClr val="bg1"/>
                </a:solidFill>
                <a:effectLst/>
                <a:latin typeface="Arial" pitchFamily="34" charset="0"/>
              </a:rPr>
              <a:t>367.112.314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64535" name="Rectangle 23"/>
          <p:cNvSpPr>
            <a:spLocks noChangeArrowheads="1"/>
          </p:cNvSpPr>
          <p:nvPr/>
        </p:nvSpPr>
        <p:spPr bwMode="auto">
          <a:xfrm>
            <a:off x="3724690" y="3588089"/>
            <a:ext cx="4865873" cy="83427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64536" name="Rectangle 24"/>
          <p:cNvSpPr>
            <a:spLocks noChangeArrowheads="1"/>
          </p:cNvSpPr>
          <p:nvPr/>
        </p:nvSpPr>
        <p:spPr bwMode="auto">
          <a:xfrm>
            <a:off x="4727655" y="3849969"/>
            <a:ext cx="3018827" cy="30303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000" b="1" i="0" u="none" strike="noStrike" cap="none" normalizeH="0" baseline="0" smtClean="0">
                <a:ln>
                  <a:noFill/>
                </a:ln>
                <a:solidFill>
                  <a:schemeClr val="bg1"/>
                </a:solidFill>
                <a:effectLst/>
                <a:latin typeface="Arial" pitchFamily="34" charset="0"/>
              </a:rPr>
              <a:t>AHORRO CORRIENTE ----- $ 201.004.518</a:t>
            </a:r>
            <a:endParaRPr kumimoji="0" lang="es-ES" sz="1000" b="0"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64537" name="Rectangle 25"/>
          <p:cNvSpPr>
            <a:spLocks noChangeArrowheads="1"/>
          </p:cNvSpPr>
          <p:nvPr/>
        </p:nvSpPr>
        <p:spPr bwMode="auto">
          <a:xfrm>
            <a:off x="4419815" y="4904971"/>
            <a:ext cx="3624579" cy="30303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000" b="1" i="0" u="none" strike="noStrike" cap="none" normalizeH="0" baseline="0" dirty="0" smtClean="0">
                <a:ln>
                  <a:noFill/>
                </a:ln>
                <a:solidFill>
                  <a:schemeClr val="bg1"/>
                </a:solidFill>
                <a:effectLst/>
                <a:latin typeface="Arial" pitchFamily="34" charset="0"/>
              </a:rPr>
              <a:t>RECURSOS PARA INVERSION ------- $ 172.356.604</a:t>
            </a:r>
            <a:endParaRPr kumimoji="0" lang="es-ES" sz="1000" b="0" i="0" u="none" strike="noStrike" cap="none" normalizeH="0" baseline="0" dirty="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bg1"/>
              </a:solidFill>
              <a:effectLst/>
              <a:latin typeface="Arial" pitchFamily="34" charset="0"/>
            </a:endParaRPr>
          </a:p>
        </p:txBody>
      </p:sp>
      <p:sp>
        <p:nvSpPr>
          <p:cNvPr id="64538" name="Rectangle 26"/>
          <p:cNvSpPr>
            <a:spLocks noChangeArrowheads="1"/>
          </p:cNvSpPr>
          <p:nvPr/>
        </p:nvSpPr>
        <p:spPr bwMode="auto">
          <a:xfrm>
            <a:off x="4658143" y="2581721"/>
            <a:ext cx="3018827" cy="30303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INGRESOS DE VIGENIA ---------- $  </a:t>
            </a:r>
            <a:r>
              <a:rPr kumimoji="0" lang="es-ES" sz="1000" b="1" i="0" u="none" strike="noStrike" cap="none" normalizeH="0" baseline="0" smtClean="0">
                <a:ln>
                  <a:noFill/>
                </a:ln>
                <a:solidFill>
                  <a:schemeClr val="bg1"/>
                </a:solidFill>
                <a:effectLst/>
                <a:latin typeface="Arial" pitchFamily="34" charset="0"/>
              </a:rPr>
              <a:t>343.343.080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64539" name="Rectangle 27"/>
          <p:cNvSpPr>
            <a:spLocks noChangeArrowheads="1"/>
          </p:cNvSpPr>
          <p:nvPr/>
        </p:nvSpPr>
        <p:spPr bwMode="auto">
          <a:xfrm>
            <a:off x="4658143" y="2996988"/>
            <a:ext cx="3018827" cy="303033"/>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OTROS RECURSOS  --------------- $  </a:t>
            </a:r>
            <a:r>
              <a:rPr kumimoji="0" lang="es-ES" sz="1000" b="1" i="0" u="none" strike="noStrike" cap="none" normalizeH="0" baseline="0" smtClean="0">
                <a:ln>
                  <a:noFill/>
                </a:ln>
                <a:solidFill>
                  <a:schemeClr val="bg1"/>
                </a:solidFill>
                <a:effectLst/>
                <a:latin typeface="Arial" pitchFamily="34" charset="0"/>
              </a:rPr>
              <a:t>23.769.235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64540" name="AutoShape 28"/>
          <p:cNvSpPr>
            <a:spLocks noChangeArrowheads="1"/>
          </p:cNvSpPr>
          <p:nvPr/>
        </p:nvSpPr>
        <p:spPr bwMode="auto">
          <a:xfrm rot="5400000">
            <a:off x="1598460" y="2430529"/>
            <a:ext cx="617288" cy="516378"/>
          </a:xfrm>
          <a:prstGeom prst="rightArrow">
            <a:avLst>
              <a:gd name="adj1" fmla="val 42306"/>
              <a:gd name="adj2" fmla="val 4564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sp>
        <p:nvSpPr>
          <p:cNvPr id="64541" name="AutoShape 29"/>
          <p:cNvSpPr>
            <a:spLocks noChangeArrowheads="1"/>
          </p:cNvSpPr>
          <p:nvPr/>
        </p:nvSpPr>
        <p:spPr bwMode="auto">
          <a:xfrm>
            <a:off x="2979913" y="3490819"/>
            <a:ext cx="546169" cy="583618"/>
          </a:xfrm>
          <a:prstGeom prst="rightArrow">
            <a:avLst>
              <a:gd name="adj1" fmla="val 42306"/>
              <a:gd name="adj2" fmla="val 4564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64529"/>
                                        </p:tgtEl>
                                        <p:attrNameLst>
                                          <p:attrName>style.visibility</p:attrName>
                                        </p:attrNameLst>
                                      </p:cBhvr>
                                      <p:to>
                                        <p:strVal val="visible"/>
                                      </p:to>
                                    </p:set>
                                    <p:anim calcmode="lin" valueType="num">
                                      <p:cBhvr>
                                        <p:cTn id="13" dur="1000" fill="hold"/>
                                        <p:tgtEl>
                                          <p:spTgt spid="64529"/>
                                        </p:tgtEl>
                                        <p:attrNameLst>
                                          <p:attrName>ppt_w</p:attrName>
                                        </p:attrNameLst>
                                      </p:cBhvr>
                                      <p:tavLst>
                                        <p:tav tm="0">
                                          <p:val>
                                            <p:fltVal val="0"/>
                                          </p:val>
                                        </p:tav>
                                        <p:tav tm="100000">
                                          <p:val>
                                            <p:strVal val="#ppt_w"/>
                                          </p:val>
                                        </p:tav>
                                      </p:tavLst>
                                    </p:anim>
                                    <p:anim calcmode="lin" valueType="num">
                                      <p:cBhvr>
                                        <p:cTn id="14" dur="1000" fill="hold"/>
                                        <p:tgtEl>
                                          <p:spTgt spid="64529"/>
                                        </p:tgtEl>
                                        <p:attrNameLst>
                                          <p:attrName>ppt_h</p:attrName>
                                        </p:attrNameLst>
                                      </p:cBhvr>
                                      <p:tavLst>
                                        <p:tav tm="0">
                                          <p:val>
                                            <p:fltVal val="0"/>
                                          </p:val>
                                        </p:tav>
                                        <p:tav tm="100000">
                                          <p:val>
                                            <p:strVal val="#ppt_h"/>
                                          </p:val>
                                        </p:tav>
                                      </p:tavLst>
                                    </p:anim>
                                    <p:anim calcmode="lin" valueType="num">
                                      <p:cBhvr>
                                        <p:cTn id="15" dur="1000" fill="hold"/>
                                        <p:tgtEl>
                                          <p:spTgt spid="64529"/>
                                        </p:tgtEl>
                                        <p:attrNameLst>
                                          <p:attrName>style.rotation</p:attrName>
                                        </p:attrNameLst>
                                      </p:cBhvr>
                                      <p:tavLst>
                                        <p:tav tm="0">
                                          <p:val>
                                            <p:fltVal val="90"/>
                                          </p:val>
                                        </p:tav>
                                        <p:tav tm="100000">
                                          <p:val>
                                            <p:fltVal val="0"/>
                                          </p:val>
                                        </p:tav>
                                      </p:tavLst>
                                    </p:anim>
                                    <p:animEffect transition="in" filter="fade">
                                      <p:cBhvr>
                                        <p:cTn id="16" dur="1000"/>
                                        <p:tgtEl>
                                          <p:spTgt spid="6452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645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64529" grpId="0" animBg="1"/>
      <p:bldP spid="645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142852"/>
            <a:ext cx="7772400" cy="914400"/>
          </a:xfrm>
        </p:spPr>
        <p:txBody>
          <a:bodyPr/>
          <a:lstStyle/>
          <a:p>
            <a:pPr algn="ctr" eaLnBrk="1" hangingPunct="1"/>
            <a:r>
              <a:rPr lang="es-CO" sz="2800" b="1" dirty="0" smtClean="0">
                <a:effectLst>
                  <a:glow rad="139700">
                    <a:schemeClr val="accent5">
                      <a:satMod val="175000"/>
                      <a:alpha val="40000"/>
                    </a:schemeClr>
                  </a:glow>
                </a:effectLst>
                <a:latin typeface="Tahoma" pitchFamily="34" charset="0"/>
                <a:cs typeface="Tahoma" pitchFamily="34" charset="0"/>
              </a:rPr>
              <a:t>ESQUEMA DE COORDINACION  PARA LA GAM</a:t>
            </a:r>
            <a:endParaRPr lang="es-ES" sz="2800" b="1" dirty="0" smtClean="0">
              <a:effectLst>
                <a:glow rad="139700">
                  <a:schemeClr val="accent5">
                    <a:satMod val="175000"/>
                    <a:alpha val="40000"/>
                  </a:schemeClr>
                </a:glow>
              </a:effectLst>
              <a:latin typeface="Tahoma" pitchFamily="34" charset="0"/>
              <a:cs typeface="Tahoma" pitchFamily="34" charset="0"/>
            </a:endParaRPr>
          </a:p>
        </p:txBody>
      </p:sp>
      <p:grpSp>
        <p:nvGrpSpPr>
          <p:cNvPr id="65666" name="Group 130"/>
          <p:cNvGrpSpPr>
            <a:grpSpLocks/>
          </p:cNvGrpSpPr>
          <p:nvPr/>
        </p:nvGrpSpPr>
        <p:grpSpPr bwMode="auto">
          <a:xfrm>
            <a:off x="2500298" y="1214422"/>
            <a:ext cx="5072098" cy="3071834"/>
            <a:chOff x="2955" y="4021"/>
            <a:chExt cx="7054" cy="4405"/>
          </a:xfrm>
          <a:effectLst>
            <a:glow rad="228600">
              <a:schemeClr val="accent1">
                <a:satMod val="175000"/>
                <a:alpha val="40000"/>
              </a:schemeClr>
            </a:glow>
            <a:reflection blurRad="6350" stA="52000" endA="300" endPos="35000" dir="5400000" sy="-100000" algn="bl" rotWithShape="0"/>
          </a:effectLst>
        </p:grpSpPr>
        <p:sp>
          <p:nvSpPr>
            <p:cNvPr id="65667" name="AutoShape 131"/>
            <p:cNvSpPr>
              <a:spLocks noChangeArrowheads="1"/>
            </p:cNvSpPr>
            <p:nvPr/>
          </p:nvSpPr>
          <p:spPr bwMode="auto">
            <a:xfrm>
              <a:off x="2955" y="4021"/>
              <a:ext cx="6497" cy="4405"/>
            </a:xfrm>
            <a:prstGeom prst="triangle">
              <a:avLst>
                <a:gd name="adj" fmla="val 50000"/>
              </a:avLst>
            </a:prstGeom>
            <a:solidFill>
              <a:srgbClr val="FFFFFF"/>
            </a:solidFill>
            <a:ln w="63500" cmpd="thickThin" algn="ctr">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sp>
          <p:nvSpPr>
            <p:cNvPr id="65668" name="Rectangle 132"/>
            <p:cNvSpPr>
              <a:spLocks noChangeArrowheads="1"/>
            </p:cNvSpPr>
            <p:nvPr/>
          </p:nvSpPr>
          <p:spPr bwMode="auto">
            <a:xfrm>
              <a:off x="5360" y="4835"/>
              <a:ext cx="1575" cy="48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ALCALDE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bg1"/>
                </a:solidFill>
                <a:effectLst/>
                <a:latin typeface="Arial" pitchFamily="34" charset="0"/>
              </a:endParaRPr>
            </a:p>
          </p:txBody>
        </p:sp>
        <p:sp>
          <p:nvSpPr>
            <p:cNvPr id="65669" name="Rectangle 133">
              <a:hlinkClick r:id="rId2" action="ppaction://hlinkfile"/>
            </p:cNvPr>
            <p:cNvSpPr>
              <a:spLocks noChangeArrowheads="1"/>
            </p:cNvSpPr>
            <p:nvPr/>
          </p:nvSpPr>
          <p:spPr bwMode="auto">
            <a:xfrm>
              <a:off x="4682" y="6109"/>
              <a:ext cx="2987" cy="201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UGAM</a:t>
              </a:r>
            </a:p>
            <a:p>
              <a:pPr marL="457200" marR="0" lvl="1" indent="0" algn="l" defTabSz="914400" rtl="0" eaLnBrk="1" fontAlgn="base" latinLnBrk="0" hangingPunct="1">
                <a:lnSpc>
                  <a:spcPct val="100000"/>
                </a:lnSpc>
                <a:spcBef>
                  <a:spcPct val="0"/>
                </a:spcBef>
                <a:spcAft>
                  <a:spcPts val="1000"/>
                </a:spcAft>
                <a:buClrTx/>
                <a:buSzTx/>
                <a:buFont typeface="Calibri" pitchFamily="34" charset="0"/>
                <a:buChar char="-"/>
                <a:tabLst/>
              </a:pPr>
              <a:r>
                <a:rPr kumimoji="0" lang="es-ES_tradnl" sz="1100" b="0" i="0" u="none" strike="noStrike" cap="none" normalizeH="0" baseline="0" smtClean="0">
                  <a:ln>
                    <a:noFill/>
                  </a:ln>
                  <a:solidFill>
                    <a:schemeClr val="bg1"/>
                  </a:solidFill>
                  <a:effectLst/>
                  <a:latin typeface="Calibri" pitchFamily="34" charset="0"/>
                </a:rPr>
                <a:t>Profesional ambiental.</a:t>
              </a:r>
            </a:p>
            <a:p>
              <a:pPr marL="0" marR="0" lvl="0" indent="0" algn="l" defTabSz="914400" rtl="0" eaLnBrk="1" fontAlgn="base" latinLnBrk="0" hangingPunct="1">
                <a:lnSpc>
                  <a:spcPct val="100000"/>
                </a:lnSpc>
                <a:spcBef>
                  <a:spcPct val="0"/>
                </a:spcBef>
                <a:spcAft>
                  <a:spcPts val="1000"/>
                </a:spcAft>
                <a:buClrTx/>
                <a:buSzTx/>
                <a:buFont typeface="Calibri" pitchFamily="34" charset="0"/>
                <a:buChar char="-"/>
                <a:tabLst/>
              </a:pPr>
              <a:r>
                <a:rPr kumimoji="0" lang="es-ES_tradnl" sz="1100" b="0" i="0" u="none" strike="noStrike" cap="none" normalizeH="0" baseline="0" smtClean="0">
                  <a:ln>
                    <a:noFill/>
                  </a:ln>
                  <a:solidFill>
                    <a:schemeClr val="bg1"/>
                  </a:solidFill>
                  <a:effectLst/>
                  <a:latin typeface="Calibri" pitchFamily="34" charset="0"/>
                </a:rPr>
                <a:t>Practicante ambiental</a:t>
              </a:r>
            </a:p>
            <a:p>
              <a:pPr marL="0" marR="0" lvl="0" indent="0" algn="l" defTabSz="914400" rtl="0" eaLnBrk="1" fontAlgn="base" latinLnBrk="0" hangingPunct="1">
                <a:lnSpc>
                  <a:spcPct val="100000"/>
                </a:lnSpc>
                <a:spcBef>
                  <a:spcPct val="0"/>
                </a:spcBef>
                <a:spcAft>
                  <a:spcPts val="1000"/>
                </a:spcAft>
                <a:buClrTx/>
                <a:buSzTx/>
                <a:buFont typeface="Calibri" pitchFamily="34" charset="0"/>
                <a:buChar char="-"/>
                <a:tabLst/>
              </a:pPr>
              <a:r>
                <a:rPr kumimoji="0" lang="es-ES_tradnl" sz="1100" b="0" i="0" u="none" strike="noStrike" cap="none" normalizeH="0" baseline="0" smtClean="0">
                  <a:ln>
                    <a:noFill/>
                  </a:ln>
                  <a:solidFill>
                    <a:schemeClr val="bg1"/>
                  </a:solidFill>
                  <a:effectLst/>
                  <a:latin typeface="Calibri" pitchFamily="34" charset="0"/>
                </a:rPr>
                <a:t>Técnico en saneamiento</a:t>
              </a:r>
              <a:endParaRPr kumimoji="0" lang="es-ES" sz="1800" b="0" i="0" u="none" strike="noStrike" cap="none" normalizeH="0" baseline="0" smtClean="0">
                <a:ln>
                  <a:noFill/>
                </a:ln>
                <a:solidFill>
                  <a:schemeClr val="bg1"/>
                </a:solidFill>
                <a:effectLst/>
                <a:latin typeface="Arial" pitchFamily="34" charset="0"/>
              </a:endParaRPr>
            </a:p>
          </p:txBody>
        </p:sp>
        <p:sp>
          <p:nvSpPr>
            <p:cNvPr id="65670" name="AutoShape 134"/>
            <p:cNvSpPr>
              <a:spLocks noChangeArrowheads="1"/>
            </p:cNvSpPr>
            <p:nvPr/>
          </p:nvSpPr>
          <p:spPr bwMode="auto">
            <a:xfrm>
              <a:off x="5857" y="5435"/>
              <a:ext cx="510" cy="555"/>
            </a:xfrm>
            <a:prstGeom prst="downArrow">
              <a:avLst>
                <a:gd name="adj1" fmla="val 55685"/>
                <a:gd name="adj2" fmla="val 53727"/>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es-ES">
                <a:solidFill>
                  <a:schemeClr val="bg1"/>
                </a:solidFill>
              </a:endParaRPr>
            </a:p>
          </p:txBody>
        </p:sp>
        <p:sp>
          <p:nvSpPr>
            <p:cNvPr id="65671" name="Oval 135"/>
            <p:cNvSpPr>
              <a:spLocks noChangeArrowheads="1"/>
            </p:cNvSpPr>
            <p:nvPr/>
          </p:nvSpPr>
          <p:spPr bwMode="auto">
            <a:xfrm>
              <a:off x="8464" y="6987"/>
              <a:ext cx="1545" cy="592"/>
            </a:xfrm>
            <a:prstGeom prst="ellipse">
              <a:avLst/>
            </a:prstGeom>
            <a:gradFill rotWithShape="0">
              <a:gsLst>
                <a:gs pos="0">
                  <a:srgbClr val="B2A1C7"/>
                </a:gs>
                <a:gs pos="50000">
                  <a:srgbClr val="8064A2"/>
                </a:gs>
                <a:gs pos="100000">
                  <a:srgbClr val="B2A1C7"/>
                </a:gs>
              </a:gsLst>
              <a:lin ang="5400000" scaled="1"/>
            </a:gradFill>
            <a:ln w="12700">
              <a:solidFill>
                <a:srgbClr val="8064A2"/>
              </a:solidFill>
              <a:round/>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1" i="0" u="none" strike="noStrike" cap="none" normalizeH="0" baseline="0" smtClean="0">
                  <a:ln>
                    <a:noFill/>
                  </a:ln>
                  <a:solidFill>
                    <a:schemeClr val="bg1"/>
                  </a:solidFill>
                  <a:effectLst/>
                  <a:latin typeface="Calibri" pitchFamily="34" charset="0"/>
                </a:rPr>
                <a:t>STAFF</a:t>
              </a:r>
              <a:endParaRPr kumimoji="0" lang="es-ES" sz="1800" b="0" i="0" u="none" strike="noStrike" cap="none" normalizeH="0" baseline="0" smtClean="0">
                <a:ln>
                  <a:noFill/>
                </a:ln>
                <a:solidFill>
                  <a:schemeClr val="bg1"/>
                </a:solidFill>
                <a:effectLst/>
                <a:latin typeface="Arial" pitchFamily="34" charset="0"/>
              </a:endParaRPr>
            </a:p>
          </p:txBody>
        </p:sp>
        <p:sp>
          <p:nvSpPr>
            <p:cNvPr id="65672" name="AutoShape 136"/>
            <p:cNvSpPr>
              <a:spLocks noChangeArrowheads="1"/>
            </p:cNvSpPr>
            <p:nvPr/>
          </p:nvSpPr>
          <p:spPr bwMode="auto">
            <a:xfrm>
              <a:off x="7669" y="7110"/>
              <a:ext cx="795" cy="36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12700" algn="ctr">
              <a:solidFill>
                <a:srgbClr val="8064A2"/>
              </a:solidFill>
              <a:prstDash val="dash"/>
              <a:miter lim="800000"/>
              <a:headEnd/>
              <a:tailEnd/>
            </a:ln>
            <a:effectLst/>
          </p:spPr>
          <p:txBody>
            <a:bodyPr vert="horz" wrap="square" lIns="91440" tIns="45720" rIns="91440" bIns="45720" numCol="1" anchor="t" anchorCtr="0" compatLnSpc="1">
              <a:prstTxWarp prst="textNoShape">
                <a:avLst/>
              </a:prstTxWarp>
            </a:bodyPr>
            <a:lstStyle/>
            <a:p>
              <a:endParaRPr lang="es-ES">
                <a:solidFill>
                  <a:schemeClr val="bg1"/>
                </a:solidFill>
              </a:endParaRPr>
            </a:p>
          </p:txBody>
        </p:sp>
      </p:grpSp>
      <p:graphicFrame>
        <p:nvGraphicFramePr>
          <p:cNvPr id="153" name="152 Tabla"/>
          <p:cNvGraphicFramePr>
            <a:graphicFrameLocks noGrp="1"/>
          </p:cNvGraphicFramePr>
          <p:nvPr/>
        </p:nvGraphicFramePr>
        <p:xfrm>
          <a:off x="1357290" y="4750515"/>
          <a:ext cx="6643734" cy="1348044"/>
        </p:xfrm>
        <a:graphic>
          <a:graphicData uri="http://schemas.openxmlformats.org/drawingml/2006/table">
            <a:tbl>
              <a:tblPr>
                <a:tableStyleId>{BC89EF96-8CEA-46FF-86C4-4CE0E7609802}</a:tableStyleId>
              </a:tblPr>
              <a:tblGrid>
                <a:gridCol w="2214084"/>
                <a:gridCol w="2214825"/>
                <a:gridCol w="2214825"/>
              </a:tblGrid>
              <a:tr h="0">
                <a:tc>
                  <a:txBody>
                    <a:bodyPr/>
                    <a:lstStyle/>
                    <a:p>
                      <a:pPr algn="ctr">
                        <a:lnSpc>
                          <a:spcPct val="115000"/>
                        </a:lnSpc>
                        <a:spcAft>
                          <a:spcPts val="0"/>
                        </a:spcAft>
                      </a:pPr>
                      <a:r>
                        <a:rPr lang="es-ES_tradnl" sz="1400" b="1" dirty="0">
                          <a:latin typeface="Tahoma" pitchFamily="34" charset="0"/>
                          <a:cs typeface="Tahoma" pitchFamily="34" charset="0"/>
                        </a:rPr>
                        <a:t>CARGO</a:t>
                      </a:r>
                      <a:endParaRPr lang="es-ES" sz="1400" b="1" dirty="0">
                        <a:latin typeface="Tahoma" pitchFamily="34" charset="0"/>
                        <a:ea typeface="Calibri"/>
                        <a:cs typeface="Tahoma" pitchFamily="34" charset="0"/>
                      </a:endParaRPr>
                    </a:p>
                  </a:txBody>
                  <a:tcPr marL="68580" marR="68580" marT="0" marB="0"/>
                </a:tc>
                <a:tc>
                  <a:txBody>
                    <a:bodyPr/>
                    <a:lstStyle/>
                    <a:p>
                      <a:pPr algn="ctr">
                        <a:lnSpc>
                          <a:spcPct val="115000"/>
                        </a:lnSpc>
                        <a:spcAft>
                          <a:spcPts val="0"/>
                        </a:spcAft>
                      </a:pPr>
                      <a:r>
                        <a:rPr lang="es-ES_tradnl" sz="1400" b="1" dirty="0">
                          <a:latin typeface="Tahoma" pitchFamily="34" charset="0"/>
                          <a:cs typeface="Tahoma" pitchFamily="34" charset="0"/>
                        </a:rPr>
                        <a:t>PROFESION</a:t>
                      </a:r>
                      <a:endParaRPr lang="es-ES" sz="1400" b="1" dirty="0">
                        <a:latin typeface="Tahoma" pitchFamily="34" charset="0"/>
                        <a:ea typeface="Calibri"/>
                        <a:cs typeface="Tahoma" pitchFamily="34" charset="0"/>
                      </a:endParaRPr>
                    </a:p>
                  </a:txBody>
                  <a:tcPr marL="68580" marR="68580" marT="0" marB="0"/>
                </a:tc>
                <a:tc>
                  <a:txBody>
                    <a:bodyPr/>
                    <a:lstStyle/>
                    <a:p>
                      <a:pPr algn="ctr">
                        <a:lnSpc>
                          <a:spcPct val="115000"/>
                        </a:lnSpc>
                        <a:spcAft>
                          <a:spcPts val="0"/>
                        </a:spcAft>
                      </a:pPr>
                      <a:r>
                        <a:rPr lang="es-ES_tradnl" sz="1400" b="1" dirty="0">
                          <a:latin typeface="Tahoma" pitchFamily="34" charset="0"/>
                          <a:cs typeface="Tahoma" pitchFamily="34" charset="0"/>
                        </a:rPr>
                        <a:t>SALARIO($)</a:t>
                      </a:r>
                      <a:endParaRPr lang="es-ES" sz="1400" b="1" dirty="0">
                        <a:latin typeface="Tahoma" pitchFamily="34" charset="0"/>
                        <a:ea typeface="Calibri"/>
                        <a:cs typeface="Tahoma" pitchFamily="34" charset="0"/>
                      </a:endParaRPr>
                    </a:p>
                  </a:txBody>
                  <a:tcPr marL="68580" marR="68580" marT="0" marB="0"/>
                </a:tc>
              </a:tr>
              <a:tr h="0">
                <a:tc>
                  <a:txBody>
                    <a:bodyPr/>
                    <a:lstStyle/>
                    <a:p>
                      <a:pPr algn="ctr">
                        <a:lnSpc>
                          <a:spcPct val="115000"/>
                        </a:lnSpc>
                        <a:spcAft>
                          <a:spcPts val="0"/>
                        </a:spcAft>
                      </a:pPr>
                      <a:r>
                        <a:rPr lang="es-ES_tradnl" sz="1400">
                          <a:latin typeface="Tahoma" pitchFamily="34" charset="0"/>
                          <a:cs typeface="Tahoma" pitchFamily="34" charset="0"/>
                        </a:rPr>
                        <a:t>Director</a:t>
                      </a:r>
                      <a:endParaRPr lang="es-ES" sz="1400">
                        <a:latin typeface="Tahoma" pitchFamily="34" charset="0"/>
                        <a:ea typeface="Calibri"/>
                        <a:cs typeface="Tahoma" pitchFamily="34" charset="0"/>
                      </a:endParaRPr>
                    </a:p>
                  </a:txBody>
                  <a:tcPr marL="68580" marR="68580" marT="0" marB="0"/>
                </a:tc>
                <a:tc>
                  <a:txBody>
                    <a:bodyPr/>
                    <a:lstStyle/>
                    <a:p>
                      <a:pPr algn="ctr">
                        <a:lnSpc>
                          <a:spcPct val="115000"/>
                        </a:lnSpc>
                        <a:spcAft>
                          <a:spcPts val="0"/>
                        </a:spcAft>
                      </a:pPr>
                      <a:r>
                        <a:rPr lang="es-ES_tradnl" sz="1400">
                          <a:latin typeface="Tahoma" pitchFamily="34" charset="0"/>
                          <a:cs typeface="Tahoma" pitchFamily="34" charset="0"/>
                        </a:rPr>
                        <a:t>Profesional ambiental</a:t>
                      </a:r>
                      <a:endParaRPr lang="es-ES" sz="1400">
                        <a:latin typeface="Tahoma" pitchFamily="34" charset="0"/>
                        <a:ea typeface="Calibri"/>
                        <a:cs typeface="Tahoma" pitchFamily="34" charset="0"/>
                      </a:endParaRPr>
                    </a:p>
                  </a:txBody>
                  <a:tcPr marL="68580" marR="68580" marT="0" marB="0"/>
                </a:tc>
                <a:tc>
                  <a:txBody>
                    <a:bodyPr/>
                    <a:lstStyle/>
                    <a:p>
                      <a:pPr algn="ctr">
                        <a:lnSpc>
                          <a:spcPct val="115000"/>
                        </a:lnSpc>
                        <a:spcAft>
                          <a:spcPts val="0"/>
                        </a:spcAft>
                      </a:pPr>
                      <a:r>
                        <a:rPr lang="es-ES_tradnl" sz="1400">
                          <a:latin typeface="Tahoma" pitchFamily="34" charset="0"/>
                          <a:cs typeface="Tahoma" pitchFamily="34" charset="0"/>
                        </a:rPr>
                        <a:t>1.200.000</a:t>
                      </a:r>
                      <a:endParaRPr lang="es-ES" sz="1400">
                        <a:latin typeface="Tahoma" pitchFamily="34" charset="0"/>
                        <a:ea typeface="Calibri"/>
                        <a:cs typeface="Tahoma" pitchFamily="34" charset="0"/>
                      </a:endParaRPr>
                    </a:p>
                  </a:txBody>
                  <a:tcPr marL="68580" marR="68580" marT="0" marB="0"/>
                </a:tc>
              </a:tr>
              <a:tr h="0">
                <a:tc>
                  <a:txBody>
                    <a:bodyPr/>
                    <a:lstStyle/>
                    <a:p>
                      <a:pPr algn="ctr">
                        <a:lnSpc>
                          <a:spcPct val="115000"/>
                        </a:lnSpc>
                        <a:spcAft>
                          <a:spcPts val="0"/>
                        </a:spcAft>
                      </a:pPr>
                      <a:r>
                        <a:rPr lang="es-ES_tradnl" sz="1400">
                          <a:latin typeface="Tahoma" pitchFamily="34" charset="0"/>
                          <a:cs typeface="Tahoma" pitchFamily="34" charset="0"/>
                        </a:rPr>
                        <a:t>Asistente</a:t>
                      </a:r>
                      <a:endParaRPr lang="es-ES" sz="1400">
                        <a:latin typeface="Tahoma" pitchFamily="34" charset="0"/>
                        <a:ea typeface="Calibri"/>
                        <a:cs typeface="Tahoma" pitchFamily="34" charset="0"/>
                      </a:endParaRPr>
                    </a:p>
                  </a:txBody>
                  <a:tcPr marL="68580" marR="68580" marT="0" marB="0"/>
                </a:tc>
                <a:tc>
                  <a:txBody>
                    <a:bodyPr/>
                    <a:lstStyle/>
                    <a:p>
                      <a:pPr algn="ctr">
                        <a:lnSpc>
                          <a:spcPct val="115000"/>
                        </a:lnSpc>
                        <a:spcAft>
                          <a:spcPts val="0"/>
                        </a:spcAft>
                      </a:pPr>
                      <a:r>
                        <a:rPr lang="es-ES_tradnl" sz="1400">
                          <a:latin typeface="Tahoma" pitchFamily="34" charset="0"/>
                          <a:cs typeface="Tahoma" pitchFamily="34" charset="0"/>
                        </a:rPr>
                        <a:t>Practicante ambiental</a:t>
                      </a:r>
                      <a:endParaRPr lang="es-ES" sz="1400">
                        <a:latin typeface="Tahoma" pitchFamily="34" charset="0"/>
                        <a:ea typeface="Calibri"/>
                        <a:cs typeface="Tahoma" pitchFamily="34" charset="0"/>
                      </a:endParaRPr>
                    </a:p>
                  </a:txBody>
                  <a:tcPr marL="68580" marR="68580" marT="0" marB="0"/>
                </a:tc>
                <a:tc>
                  <a:txBody>
                    <a:bodyPr/>
                    <a:lstStyle/>
                    <a:p>
                      <a:pPr algn="ctr">
                        <a:lnSpc>
                          <a:spcPct val="115000"/>
                        </a:lnSpc>
                        <a:spcAft>
                          <a:spcPts val="0"/>
                        </a:spcAft>
                      </a:pPr>
                      <a:r>
                        <a:rPr lang="es-ES_tradnl" sz="1400">
                          <a:latin typeface="Tahoma" pitchFamily="34" charset="0"/>
                          <a:cs typeface="Tahoma" pitchFamily="34" charset="0"/>
                        </a:rPr>
                        <a:t>465.000</a:t>
                      </a:r>
                      <a:endParaRPr lang="es-ES" sz="1400">
                        <a:latin typeface="Tahoma" pitchFamily="34" charset="0"/>
                        <a:ea typeface="Calibri"/>
                        <a:cs typeface="Tahoma" pitchFamily="34" charset="0"/>
                      </a:endParaRPr>
                    </a:p>
                  </a:txBody>
                  <a:tcPr marL="68580" marR="68580" marT="0" marB="0"/>
                </a:tc>
              </a:tr>
              <a:tr h="0">
                <a:tc>
                  <a:txBody>
                    <a:bodyPr/>
                    <a:lstStyle/>
                    <a:p>
                      <a:pPr algn="ctr">
                        <a:lnSpc>
                          <a:spcPct val="115000"/>
                        </a:lnSpc>
                        <a:spcAft>
                          <a:spcPts val="0"/>
                        </a:spcAft>
                      </a:pPr>
                      <a:r>
                        <a:rPr lang="es-ES_tradnl" sz="1400">
                          <a:latin typeface="Tahoma" pitchFamily="34" charset="0"/>
                          <a:cs typeface="Tahoma" pitchFamily="34" charset="0"/>
                        </a:rPr>
                        <a:t>Coordinador de saneamiento</a:t>
                      </a:r>
                      <a:endParaRPr lang="es-ES" sz="1400">
                        <a:latin typeface="Tahoma" pitchFamily="34" charset="0"/>
                        <a:ea typeface="Calibri"/>
                        <a:cs typeface="Tahoma" pitchFamily="34" charset="0"/>
                      </a:endParaRPr>
                    </a:p>
                  </a:txBody>
                  <a:tcPr marL="68580" marR="68580" marT="0" marB="0"/>
                </a:tc>
                <a:tc>
                  <a:txBody>
                    <a:bodyPr/>
                    <a:lstStyle/>
                    <a:p>
                      <a:pPr algn="ctr">
                        <a:lnSpc>
                          <a:spcPct val="115000"/>
                        </a:lnSpc>
                        <a:spcAft>
                          <a:spcPts val="0"/>
                        </a:spcAft>
                      </a:pPr>
                      <a:r>
                        <a:rPr lang="es-ES_tradnl" sz="1400">
                          <a:latin typeface="Tahoma" pitchFamily="34" charset="0"/>
                          <a:cs typeface="Tahoma" pitchFamily="34" charset="0"/>
                        </a:rPr>
                        <a:t>Técnico en saneamiento.</a:t>
                      </a:r>
                      <a:endParaRPr lang="es-ES" sz="1400">
                        <a:latin typeface="Tahoma" pitchFamily="34" charset="0"/>
                        <a:ea typeface="Calibri"/>
                        <a:cs typeface="Tahoma" pitchFamily="34" charset="0"/>
                      </a:endParaRPr>
                    </a:p>
                  </a:txBody>
                  <a:tcPr marL="68580" marR="68580" marT="0" marB="0" anchor="ctr"/>
                </a:tc>
                <a:tc>
                  <a:txBody>
                    <a:bodyPr/>
                    <a:lstStyle/>
                    <a:p>
                      <a:pPr algn="ctr">
                        <a:lnSpc>
                          <a:spcPct val="115000"/>
                        </a:lnSpc>
                        <a:spcAft>
                          <a:spcPts val="0"/>
                        </a:spcAft>
                      </a:pPr>
                      <a:r>
                        <a:rPr lang="es-ES_tradnl" sz="1400">
                          <a:latin typeface="Tahoma" pitchFamily="34" charset="0"/>
                          <a:cs typeface="Tahoma" pitchFamily="34" charset="0"/>
                        </a:rPr>
                        <a:t>600.000</a:t>
                      </a:r>
                      <a:endParaRPr lang="es-ES" sz="1400">
                        <a:latin typeface="Tahoma" pitchFamily="34" charset="0"/>
                        <a:ea typeface="Calibri"/>
                        <a:cs typeface="Tahoma" pitchFamily="34" charset="0"/>
                      </a:endParaRPr>
                    </a:p>
                  </a:txBody>
                  <a:tcPr marL="68580" marR="68580" marT="0" marB="0" anchor="ctr"/>
                </a:tc>
              </a:tr>
              <a:tr h="0">
                <a:tc gridSpan="2">
                  <a:txBody>
                    <a:bodyPr/>
                    <a:lstStyle/>
                    <a:p>
                      <a:pPr algn="ctr">
                        <a:lnSpc>
                          <a:spcPct val="115000"/>
                        </a:lnSpc>
                        <a:spcAft>
                          <a:spcPts val="0"/>
                        </a:spcAft>
                      </a:pPr>
                      <a:r>
                        <a:rPr lang="es-ES_tradnl" sz="1400" b="1" dirty="0">
                          <a:latin typeface="Tahoma" pitchFamily="34" charset="0"/>
                          <a:cs typeface="Tahoma" pitchFamily="34" charset="0"/>
                        </a:rPr>
                        <a:t>SUB-TOTAL</a:t>
                      </a:r>
                      <a:endParaRPr lang="es-ES" sz="1400" b="1" dirty="0">
                        <a:latin typeface="Tahoma" pitchFamily="34" charset="0"/>
                        <a:ea typeface="Calibri"/>
                        <a:cs typeface="Tahoma" pitchFamily="34" charset="0"/>
                      </a:endParaRPr>
                    </a:p>
                  </a:txBody>
                  <a:tcPr marL="68580" marR="68580" marT="0" marB="0"/>
                </a:tc>
                <a:tc hMerge="1">
                  <a:txBody>
                    <a:bodyPr/>
                    <a:lstStyle/>
                    <a:p>
                      <a:endParaRPr lang="es-ES"/>
                    </a:p>
                  </a:txBody>
                  <a:tcPr/>
                </a:tc>
                <a:tc>
                  <a:txBody>
                    <a:bodyPr/>
                    <a:lstStyle/>
                    <a:p>
                      <a:pPr algn="ctr">
                        <a:lnSpc>
                          <a:spcPct val="115000"/>
                        </a:lnSpc>
                        <a:spcAft>
                          <a:spcPts val="0"/>
                        </a:spcAft>
                      </a:pPr>
                      <a:r>
                        <a:rPr lang="es-ES_tradnl" sz="1400" b="1" dirty="0">
                          <a:latin typeface="Tahoma" pitchFamily="34" charset="0"/>
                          <a:cs typeface="Tahoma" pitchFamily="34" charset="0"/>
                        </a:rPr>
                        <a:t>2.265.000</a:t>
                      </a:r>
                      <a:endParaRPr lang="es-ES" sz="1400" b="1" dirty="0">
                        <a:latin typeface="Tahoma" pitchFamily="34" charset="0"/>
                        <a:ea typeface="Calibri"/>
                        <a:cs typeface="Tahoma" pitchFamily="34"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65666"/>
                                        </p:tgtEl>
                                        <p:attrNameLst>
                                          <p:attrName>style.visibility</p:attrName>
                                        </p:attrNameLst>
                                      </p:cBhvr>
                                      <p:to>
                                        <p:strVal val="visible"/>
                                      </p:to>
                                    </p:set>
                                    <p:anim calcmode="lin" valueType="num">
                                      <p:cBhvr>
                                        <p:cTn id="13" dur="1000" fill="hold"/>
                                        <p:tgtEl>
                                          <p:spTgt spid="65666"/>
                                        </p:tgtEl>
                                        <p:attrNameLst>
                                          <p:attrName>ppt_w</p:attrName>
                                        </p:attrNameLst>
                                      </p:cBhvr>
                                      <p:tavLst>
                                        <p:tav tm="0">
                                          <p:val>
                                            <p:fltVal val="0"/>
                                          </p:val>
                                        </p:tav>
                                        <p:tav tm="100000">
                                          <p:val>
                                            <p:strVal val="#ppt_w"/>
                                          </p:val>
                                        </p:tav>
                                      </p:tavLst>
                                    </p:anim>
                                    <p:anim calcmode="lin" valueType="num">
                                      <p:cBhvr>
                                        <p:cTn id="14" dur="1000" fill="hold"/>
                                        <p:tgtEl>
                                          <p:spTgt spid="65666"/>
                                        </p:tgtEl>
                                        <p:attrNameLst>
                                          <p:attrName>ppt_h</p:attrName>
                                        </p:attrNameLst>
                                      </p:cBhvr>
                                      <p:tavLst>
                                        <p:tav tm="0">
                                          <p:val>
                                            <p:fltVal val="0"/>
                                          </p:val>
                                        </p:tav>
                                        <p:tav tm="100000">
                                          <p:val>
                                            <p:strVal val="#ppt_h"/>
                                          </p:val>
                                        </p:tav>
                                      </p:tavLst>
                                    </p:anim>
                                    <p:anim calcmode="lin" valueType="num">
                                      <p:cBhvr>
                                        <p:cTn id="15" dur="1000" fill="hold"/>
                                        <p:tgtEl>
                                          <p:spTgt spid="65666"/>
                                        </p:tgtEl>
                                        <p:attrNameLst>
                                          <p:attrName>style.rotation</p:attrName>
                                        </p:attrNameLst>
                                      </p:cBhvr>
                                      <p:tavLst>
                                        <p:tav tm="0">
                                          <p:val>
                                            <p:fltVal val="90"/>
                                          </p:val>
                                        </p:tav>
                                        <p:tav tm="100000">
                                          <p:val>
                                            <p:fltVal val="0"/>
                                          </p:val>
                                        </p:tav>
                                      </p:tavLst>
                                    </p:anim>
                                    <p:animEffect transition="in" filter="fade">
                                      <p:cBhvr>
                                        <p:cTn id="16" dur="1000"/>
                                        <p:tgtEl>
                                          <p:spTgt spid="6566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53"/>
                                        </p:tgtEl>
                                        <p:attrNameLst>
                                          <p:attrName>style.visibility</p:attrName>
                                        </p:attrNameLst>
                                      </p:cBhvr>
                                      <p:to>
                                        <p:strVal val="visible"/>
                                      </p:to>
                                    </p:set>
                                    <p:anim calcmode="lin" valueType="num">
                                      <p:cBhvr>
                                        <p:cTn id="21" dur="1000" fill="hold"/>
                                        <p:tgtEl>
                                          <p:spTgt spid="153"/>
                                        </p:tgtEl>
                                        <p:attrNameLst>
                                          <p:attrName>ppt_w</p:attrName>
                                        </p:attrNameLst>
                                      </p:cBhvr>
                                      <p:tavLst>
                                        <p:tav tm="0">
                                          <p:val>
                                            <p:fltVal val="0"/>
                                          </p:val>
                                        </p:tav>
                                        <p:tav tm="100000">
                                          <p:val>
                                            <p:strVal val="#ppt_w"/>
                                          </p:val>
                                        </p:tav>
                                      </p:tavLst>
                                    </p:anim>
                                    <p:anim calcmode="lin" valueType="num">
                                      <p:cBhvr>
                                        <p:cTn id="22" dur="1000" fill="hold"/>
                                        <p:tgtEl>
                                          <p:spTgt spid="153"/>
                                        </p:tgtEl>
                                        <p:attrNameLst>
                                          <p:attrName>ppt_h</p:attrName>
                                        </p:attrNameLst>
                                      </p:cBhvr>
                                      <p:tavLst>
                                        <p:tav tm="0">
                                          <p:val>
                                            <p:fltVal val="0"/>
                                          </p:val>
                                        </p:tav>
                                        <p:tav tm="100000">
                                          <p:val>
                                            <p:strVal val="#ppt_h"/>
                                          </p:val>
                                        </p:tav>
                                      </p:tavLst>
                                    </p:anim>
                                    <p:anim calcmode="lin" valueType="num">
                                      <p:cBhvr>
                                        <p:cTn id="23" dur="1000" fill="hold"/>
                                        <p:tgtEl>
                                          <p:spTgt spid="153"/>
                                        </p:tgtEl>
                                        <p:attrNameLst>
                                          <p:attrName>style.rotation</p:attrName>
                                        </p:attrNameLst>
                                      </p:cBhvr>
                                      <p:tavLst>
                                        <p:tav tm="0">
                                          <p:val>
                                            <p:fltVal val="90"/>
                                          </p:val>
                                        </p:tav>
                                        <p:tav tm="100000">
                                          <p:val>
                                            <p:fltVal val="0"/>
                                          </p:val>
                                        </p:tav>
                                      </p:tavLst>
                                    </p:anim>
                                    <p:animEffect transition="in" filter="fade">
                                      <p:cBhvr>
                                        <p:cTn id="24" dur="1000"/>
                                        <p:tgtEl>
                                          <p:spTgt spid="15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iterate type="lt">
                                    <p:tmPct val="0"/>
                                  </p:iterate>
                                  <p:childTnLst>
                                    <p:animScale>
                                      <p:cBhvr>
                                        <p:cTn id="28" dur="2000" fill="hold"/>
                                        <p:tgtEl>
                                          <p:spTgt spid="656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item.slide.com/i/uid=_fFovcEV-odwVwK7mRJhSpY-elrIUYtI6nPn0R0Lyhd03Yomslm2TnfdaiFVhnSFSPEPNAQhgbA"/>
          <p:cNvPicPr>
            <a:picLocks noChangeAspect="1" noChangeArrowheads="1"/>
          </p:cNvPicPr>
          <p:nvPr/>
        </p:nvPicPr>
        <p:blipFill>
          <a:blip r:embed="rId2"/>
          <a:srcRect/>
          <a:stretch>
            <a:fillRect/>
          </a:stretch>
        </p:blipFill>
        <p:spPr bwMode="auto">
          <a:xfrm>
            <a:off x="590552" y="-285776"/>
            <a:ext cx="4267200"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Right"/>
            <a:lightRig rig="twoPt" dir="t">
              <a:rot lat="0" lon="0" rev="7200000"/>
            </a:lightRig>
          </a:scene3d>
          <a:sp3d contourW="12700">
            <a:bevelT w="25400" h="19050"/>
            <a:contourClr>
              <a:srgbClr val="969696"/>
            </a:contourClr>
          </a:sp3d>
        </p:spPr>
      </p:pic>
      <p:pic>
        <p:nvPicPr>
          <p:cNvPr id="66568" name="Picture 8" descr="http://deco-01.slide.com/item/CgWDSejZLReKUGvb3CCw2dy0g79KhJ3XeF3VYv0yxdKITeolEiSO4xUCdmTH6nXk05i8wRZSK_FEaeIUFKURJOIz0Xod-grorG6o/qHfypZIJQay_ME_nONS0jaMeuJWcqEzQy-4GuGmNC5awW6oPe9wOU_HmFFwN-dCSWvWCqZZXPANlG1mZ0g/item">
            <a:hlinkClick r:id="rId3"/>
          </p:cNvPr>
          <p:cNvPicPr>
            <a:picLocks noChangeAspect="1" noChangeArrowheads="1"/>
          </p:cNvPicPr>
          <p:nvPr/>
        </p:nvPicPr>
        <p:blipFill>
          <a:blip r:embed="rId4"/>
          <a:srcRect/>
          <a:stretch>
            <a:fillRect/>
          </a:stretch>
        </p:blipFill>
        <p:spPr bwMode="auto">
          <a:xfrm>
            <a:off x="4876800" y="-357214"/>
            <a:ext cx="4267200" cy="32004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pic>
        <p:nvPicPr>
          <p:cNvPr id="66562" name="Picture 2" descr="http://deco-00.slide.com/item/GIgDOUzWou8mpH3rgnmrKyANh37cPLKf7r2QGnBxGrTJe-SFHq8rbZ6YtC0fA0sPa2Ylfe81vLtIe71YqYC5EJrokH_0jqVpMHMO/FgWoPzBFjR6aYg2iBvcx0l1PqqTma8i15zFh_pPBTFCbM8TF9KMPxyUQNyI0bZa_-su482dE_TyxGOVPlQ/item">
            <a:hlinkClick r:id="rId5"/>
          </p:cNvPr>
          <p:cNvPicPr>
            <a:picLocks noChangeAspect="1" noChangeArrowheads="1"/>
          </p:cNvPicPr>
          <p:nvPr/>
        </p:nvPicPr>
        <p:blipFill>
          <a:blip r:embed="rId6"/>
          <a:srcRect/>
          <a:stretch>
            <a:fillRect/>
          </a:stretch>
        </p:blipFill>
        <p:spPr bwMode="auto">
          <a:xfrm>
            <a:off x="5786446" y="3500438"/>
            <a:ext cx="3000396" cy="3619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isometricOffAxis2Left"/>
            <a:lightRig rig="twoPt" dir="t">
              <a:rot lat="0" lon="0" rev="7800000"/>
            </a:lightRig>
          </a:scene3d>
          <a:sp3d contourW="6350">
            <a:bevelT w="50800" h="16510"/>
            <a:contourClr>
              <a:srgbClr val="C0C0C0"/>
            </a:contourClr>
          </a:sp3d>
        </p:spPr>
      </p:pic>
      <p:sp>
        <p:nvSpPr>
          <p:cNvPr id="11266" name="Rectangle 2"/>
          <p:cNvSpPr>
            <a:spLocks noGrp="1" noChangeArrowheads="1"/>
          </p:cNvSpPr>
          <p:nvPr>
            <p:ph type="title"/>
          </p:nvPr>
        </p:nvSpPr>
        <p:spPr>
          <a:xfrm>
            <a:off x="857224" y="3000372"/>
            <a:ext cx="7772400" cy="914400"/>
          </a:xfrm>
        </p:spPr>
        <p:txBody>
          <a:bodyPr/>
          <a:lstStyle/>
          <a:p>
            <a:pPr algn="ctr" eaLnBrk="1" hangingPunct="1"/>
            <a:r>
              <a:rPr lang="es-CO" sz="3600" b="1" dirty="0" smtClean="0">
                <a:effectLst>
                  <a:glow rad="139700">
                    <a:schemeClr val="accent5">
                      <a:satMod val="175000"/>
                      <a:alpha val="40000"/>
                    </a:schemeClr>
                  </a:glow>
                  <a:reflection blurRad="6350" stA="55000" endA="50" endPos="85000" dir="5400000" sy="-100000" algn="bl" rotWithShape="0"/>
                </a:effectLst>
                <a:latin typeface="Papyrus" pitchFamily="66" charset="0"/>
                <a:cs typeface="Tahoma" pitchFamily="34" charset="0"/>
              </a:rPr>
              <a:t>¡ ¡ MUCHAS   GRACIAS ! !</a:t>
            </a:r>
            <a:endParaRPr lang="es-ES" sz="3600" b="1" dirty="0" smtClean="0">
              <a:effectLst>
                <a:glow rad="139700">
                  <a:schemeClr val="accent5">
                    <a:satMod val="175000"/>
                    <a:alpha val="40000"/>
                  </a:schemeClr>
                </a:glow>
                <a:reflection blurRad="6350" stA="55000" endA="50" endPos="85000" dir="5400000" sy="-100000" algn="bl" rotWithShape="0"/>
              </a:effectLst>
              <a:latin typeface="Papyrus" pitchFamily="66" charset="0"/>
              <a:cs typeface="Tahoma" pitchFamily="34" charset="0"/>
            </a:endParaRPr>
          </a:p>
        </p:txBody>
      </p:sp>
      <p:pic>
        <p:nvPicPr>
          <p:cNvPr id="66566" name="Picture 6" descr="http://deco-01.slide.com/item/JPhcy92MlGPt2U_JsSn5ZFECa7EWD1VNov7rQzOxZ1nS5dWDf4p9cZKcJWCDOYDQsRAzkrdHlC2ns0jtvTFgQnxjscA3NkAaLF_h/IaCkgmDXxC3Jdu0Y5tOGi4hcSbKiUWV0KZvPc_bhfdvvmzidli0AW-YSVILs6k_cfIpdsMm-ip3_NcWjCA/item">
            <a:hlinkClick r:id="rId7"/>
          </p:cNvPr>
          <p:cNvPicPr>
            <a:picLocks noChangeAspect="1" noChangeArrowheads="1"/>
          </p:cNvPicPr>
          <p:nvPr/>
        </p:nvPicPr>
        <p:blipFill>
          <a:blip r:embed="rId8"/>
          <a:srcRect/>
          <a:stretch>
            <a:fillRect/>
          </a:stretch>
        </p:blipFill>
        <p:spPr bwMode="auto">
          <a:xfrm>
            <a:off x="519114" y="3929066"/>
            <a:ext cx="3767134" cy="28253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6570" name="Picture 10" descr="http://deco-01.slide.com/item/vA5wxhFEjObzLpy7ZCfRYJ8cqNXgSlvCa_lQVGNRwF09_fKKXeowUCxLTMSs2oP48npVip1wYFXR3O0GvlImWMAfLqQ1s1P0Bs1D/B0pguQPf3XZ694xceryjLzYwKuFFvj-Rta9UQANJw4da4OYKyWmIoxjrOuGI51Ql7jHYNnlYqcweOL7U7_gfLX3KuFGz/item">
            <a:hlinkClick r:id="rId9"/>
          </p:cNvPr>
          <p:cNvPicPr>
            <a:picLocks noChangeAspect="1" noChangeArrowheads="1"/>
          </p:cNvPicPr>
          <p:nvPr/>
        </p:nvPicPr>
        <p:blipFill>
          <a:blip r:embed="rId10"/>
          <a:srcRect/>
          <a:stretch>
            <a:fillRect/>
          </a:stretch>
        </p:blipFill>
        <p:spPr bwMode="auto">
          <a:xfrm>
            <a:off x="2714612" y="1785926"/>
            <a:ext cx="4267200" cy="32004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500" fill="hold"/>
                                        <p:tgtEl>
                                          <p:spTgt spid="66564"/>
                                        </p:tgtEl>
                                        <p:attrNameLst>
                                          <p:attrName>ppt_w</p:attrName>
                                        </p:attrNameLst>
                                      </p:cBhvr>
                                      <p:tavLst>
                                        <p:tav tm="0">
                                          <p:val>
                                            <p:fltVal val="0"/>
                                          </p:val>
                                        </p:tav>
                                        <p:tav tm="100000">
                                          <p:val>
                                            <p:strVal val="#ppt_w"/>
                                          </p:val>
                                        </p:tav>
                                      </p:tavLst>
                                    </p:anim>
                                    <p:anim calcmode="lin" valueType="num">
                                      <p:cBhvr>
                                        <p:cTn id="8" dur="500" fill="hold"/>
                                        <p:tgtEl>
                                          <p:spTgt spid="66564"/>
                                        </p:tgtEl>
                                        <p:attrNameLst>
                                          <p:attrName>ppt_h</p:attrName>
                                        </p:attrNameLst>
                                      </p:cBhvr>
                                      <p:tavLst>
                                        <p:tav tm="0">
                                          <p:val>
                                            <p:fltVal val="0"/>
                                          </p:val>
                                        </p:tav>
                                        <p:tav tm="100000">
                                          <p:val>
                                            <p:strVal val="#ppt_h"/>
                                          </p:val>
                                        </p:tav>
                                      </p:tavLst>
                                    </p:anim>
                                    <p:anim calcmode="lin" valueType="num">
                                      <p:cBhvr>
                                        <p:cTn id="9" dur="500" fill="hold"/>
                                        <p:tgtEl>
                                          <p:spTgt spid="66564"/>
                                        </p:tgtEl>
                                        <p:attrNameLst>
                                          <p:attrName>style.rotation</p:attrName>
                                        </p:attrNameLst>
                                      </p:cBhvr>
                                      <p:tavLst>
                                        <p:tav tm="0">
                                          <p:val>
                                            <p:fltVal val="360"/>
                                          </p:val>
                                        </p:tav>
                                        <p:tav tm="100000">
                                          <p:val>
                                            <p:fltVal val="0"/>
                                          </p:val>
                                        </p:tav>
                                      </p:tavLst>
                                    </p:anim>
                                    <p:animEffect transition="in" filter="fade">
                                      <p:cBhvr>
                                        <p:cTn id="10" dur="500"/>
                                        <p:tgtEl>
                                          <p:spTgt spid="6656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6562"/>
                                        </p:tgtEl>
                                        <p:attrNameLst>
                                          <p:attrName>style.visibility</p:attrName>
                                        </p:attrNameLst>
                                      </p:cBhvr>
                                      <p:to>
                                        <p:strVal val="visible"/>
                                      </p:to>
                                    </p:set>
                                    <p:anim calcmode="lin" valueType="num">
                                      <p:cBhvr>
                                        <p:cTn id="15" dur="500" fill="hold"/>
                                        <p:tgtEl>
                                          <p:spTgt spid="66562"/>
                                        </p:tgtEl>
                                        <p:attrNameLst>
                                          <p:attrName>ppt_w</p:attrName>
                                        </p:attrNameLst>
                                      </p:cBhvr>
                                      <p:tavLst>
                                        <p:tav tm="0">
                                          <p:val>
                                            <p:fltVal val="0"/>
                                          </p:val>
                                        </p:tav>
                                        <p:tav tm="100000">
                                          <p:val>
                                            <p:strVal val="#ppt_w"/>
                                          </p:val>
                                        </p:tav>
                                      </p:tavLst>
                                    </p:anim>
                                    <p:anim calcmode="lin" valueType="num">
                                      <p:cBhvr>
                                        <p:cTn id="16" dur="500" fill="hold"/>
                                        <p:tgtEl>
                                          <p:spTgt spid="66562"/>
                                        </p:tgtEl>
                                        <p:attrNameLst>
                                          <p:attrName>ppt_h</p:attrName>
                                        </p:attrNameLst>
                                      </p:cBhvr>
                                      <p:tavLst>
                                        <p:tav tm="0">
                                          <p:val>
                                            <p:fltVal val="0"/>
                                          </p:val>
                                        </p:tav>
                                        <p:tav tm="100000">
                                          <p:val>
                                            <p:strVal val="#ppt_h"/>
                                          </p:val>
                                        </p:tav>
                                      </p:tavLst>
                                    </p:anim>
                                    <p:anim calcmode="lin" valueType="num">
                                      <p:cBhvr>
                                        <p:cTn id="17" dur="500" fill="hold"/>
                                        <p:tgtEl>
                                          <p:spTgt spid="66562"/>
                                        </p:tgtEl>
                                        <p:attrNameLst>
                                          <p:attrName>style.rotation</p:attrName>
                                        </p:attrNameLst>
                                      </p:cBhvr>
                                      <p:tavLst>
                                        <p:tav tm="0">
                                          <p:val>
                                            <p:fltVal val="360"/>
                                          </p:val>
                                        </p:tav>
                                        <p:tav tm="100000">
                                          <p:val>
                                            <p:fltVal val="0"/>
                                          </p:val>
                                        </p:tav>
                                      </p:tavLst>
                                    </p:anim>
                                    <p:animEffect transition="in" filter="fade">
                                      <p:cBhvr>
                                        <p:cTn id="18" dur="500"/>
                                        <p:tgtEl>
                                          <p:spTgt spid="6656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66568"/>
                                        </p:tgtEl>
                                        <p:attrNameLst>
                                          <p:attrName>style.visibility</p:attrName>
                                        </p:attrNameLst>
                                      </p:cBhvr>
                                      <p:to>
                                        <p:strVal val="visible"/>
                                      </p:to>
                                    </p:set>
                                    <p:anim calcmode="lin" valueType="num">
                                      <p:cBhvr>
                                        <p:cTn id="23" dur="500" fill="hold"/>
                                        <p:tgtEl>
                                          <p:spTgt spid="66568"/>
                                        </p:tgtEl>
                                        <p:attrNameLst>
                                          <p:attrName>ppt_w</p:attrName>
                                        </p:attrNameLst>
                                      </p:cBhvr>
                                      <p:tavLst>
                                        <p:tav tm="0">
                                          <p:val>
                                            <p:fltVal val="0"/>
                                          </p:val>
                                        </p:tav>
                                        <p:tav tm="100000">
                                          <p:val>
                                            <p:strVal val="#ppt_w"/>
                                          </p:val>
                                        </p:tav>
                                      </p:tavLst>
                                    </p:anim>
                                    <p:anim calcmode="lin" valueType="num">
                                      <p:cBhvr>
                                        <p:cTn id="24" dur="500" fill="hold"/>
                                        <p:tgtEl>
                                          <p:spTgt spid="66568"/>
                                        </p:tgtEl>
                                        <p:attrNameLst>
                                          <p:attrName>ppt_h</p:attrName>
                                        </p:attrNameLst>
                                      </p:cBhvr>
                                      <p:tavLst>
                                        <p:tav tm="0">
                                          <p:val>
                                            <p:fltVal val="0"/>
                                          </p:val>
                                        </p:tav>
                                        <p:tav tm="100000">
                                          <p:val>
                                            <p:strVal val="#ppt_h"/>
                                          </p:val>
                                        </p:tav>
                                      </p:tavLst>
                                    </p:anim>
                                    <p:anim calcmode="lin" valueType="num">
                                      <p:cBhvr>
                                        <p:cTn id="25" dur="500" fill="hold"/>
                                        <p:tgtEl>
                                          <p:spTgt spid="66568"/>
                                        </p:tgtEl>
                                        <p:attrNameLst>
                                          <p:attrName>style.rotation</p:attrName>
                                        </p:attrNameLst>
                                      </p:cBhvr>
                                      <p:tavLst>
                                        <p:tav tm="0">
                                          <p:val>
                                            <p:fltVal val="360"/>
                                          </p:val>
                                        </p:tav>
                                        <p:tav tm="100000">
                                          <p:val>
                                            <p:fltVal val="0"/>
                                          </p:val>
                                        </p:tav>
                                      </p:tavLst>
                                    </p:anim>
                                    <p:animEffect transition="in" filter="fade">
                                      <p:cBhvr>
                                        <p:cTn id="26" dur="500"/>
                                        <p:tgtEl>
                                          <p:spTgt spid="66568"/>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66566"/>
                                        </p:tgtEl>
                                        <p:attrNameLst>
                                          <p:attrName>style.visibility</p:attrName>
                                        </p:attrNameLst>
                                      </p:cBhvr>
                                      <p:to>
                                        <p:strVal val="visible"/>
                                      </p:to>
                                    </p:set>
                                    <p:anim calcmode="lin" valueType="num">
                                      <p:cBhvr>
                                        <p:cTn id="31" dur="500" fill="hold"/>
                                        <p:tgtEl>
                                          <p:spTgt spid="66566"/>
                                        </p:tgtEl>
                                        <p:attrNameLst>
                                          <p:attrName>ppt_w</p:attrName>
                                        </p:attrNameLst>
                                      </p:cBhvr>
                                      <p:tavLst>
                                        <p:tav tm="0">
                                          <p:val>
                                            <p:fltVal val="0"/>
                                          </p:val>
                                        </p:tav>
                                        <p:tav tm="100000">
                                          <p:val>
                                            <p:strVal val="#ppt_w"/>
                                          </p:val>
                                        </p:tav>
                                      </p:tavLst>
                                    </p:anim>
                                    <p:anim calcmode="lin" valueType="num">
                                      <p:cBhvr>
                                        <p:cTn id="32" dur="500" fill="hold"/>
                                        <p:tgtEl>
                                          <p:spTgt spid="66566"/>
                                        </p:tgtEl>
                                        <p:attrNameLst>
                                          <p:attrName>ppt_h</p:attrName>
                                        </p:attrNameLst>
                                      </p:cBhvr>
                                      <p:tavLst>
                                        <p:tav tm="0">
                                          <p:val>
                                            <p:fltVal val="0"/>
                                          </p:val>
                                        </p:tav>
                                        <p:tav tm="100000">
                                          <p:val>
                                            <p:strVal val="#ppt_h"/>
                                          </p:val>
                                        </p:tav>
                                      </p:tavLst>
                                    </p:anim>
                                    <p:anim calcmode="lin" valueType="num">
                                      <p:cBhvr>
                                        <p:cTn id="33" dur="500" fill="hold"/>
                                        <p:tgtEl>
                                          <p:spTgt spid="66566"/>
                                        </p:tgtEl>
                                        <p:attrNameLst>
                                          <p:attrName>style.rotation</p:attrName>
                                        </p:attrNameLst>
                                      </p:cBhvr>
                                      <p:tavLst>
                                        <p:tav tm="0">
                                          <p:val>
                                            <p:fltVal val="360"/>
                                          </p:val>
                                        </p:tav>
                                        <p:tav tm="100000">
                                          <p:val>
                                            <p:fltVal val="0"/>
                                          </p:val>
                                        </p:tav>
                                      </p:tavLst>
                                    </p:anim>
                                    <p:animEffect transition="in" filter="fade">
                                      <p:cBhvr>
                                        <p:cTn id="34" dur="500"/>
                                        <p:tgtEl>
                                          <p:spTgt spid="6656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266"/>
                                        </p:tgtEl>
                                        <p:attrNameLst>
                                          <p:attrName>style.visibility</p:attrName>
                                        </p:attrNameLst>
                                      </p:cBhvr>
                                      <p:to>
                                        <p:strVal val="visible"/>
                                      </p:to>
                                    </p:set>
                                    <p:animEffect transition="in" filter="fade">
                                      <p:cBhvr>
                                        <p:cTn id="39" dur="1000"/>
                                        <p:tgtEl>
                                          <p:spTgt spid="11266"/>
                                        </p:tgtEl>
                                      </p:cBhvr>
                                    </p:animEffect>
                                    <p:anim calcmode="lin" valueType="num">
                                      <p:cBhvr>
                                        <p:cTn id="40" dur="1000" fill="hold"/>
                                        <p:tgtEl>
                                          <p:spTgt spid="11266"/>
                                        </p:tgtEl>
                                        <p:attrNameLst>
                                          <p:attrName>ppt_x</p:attrName>
                                        </p:attrNameLst>
                                      </p:cBhvr>
                                      <p:tavLst>
                                        <p:tav tm="0">
                                          <p:val>
                                            <p:strVal val="#ppt_x"/>
                                          </p:val>
                                        </p:tav>
                                        <p:tav tm="100000">
                                          <p:val>
                                            <p:strVal val="#ppt_x"/>
                                          </p:val>
                                        </p:tav>
                                      </p:tavLst>
                                    </p:anim>
                                    <p:anim calcmode="lin" valueType="num">
                                      <p:cBhvr>
                                        <p:cTn id="41"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66570"/>
                                        </p:tgtEl>
                                        <p:attrNameLst>
                                          <p:attrName>style.visibility</p:attrName>
                                        </p:attrNameLst>
                                      </p:cBhvr>
                                      <p:to>
                                        <p:strVal val="visible"/>
                                      </p:to>
                                    </p:set>
                                    <p:anim calcmode="lin" valueType="num">
                                      <p:cBhvr>
                                        <p:cTn id="46" dur="500" fill="hold"/>
                                        <p:tgtEl>
                                          <p:spTgt spid="66570"/>
                                        </p:tgtEl>
                                        <p:attrNameLst>
                                          <p:attrName>ppt_w</p:attrName>
                                        </p:attrNameLst>
                                      </p:cBhvr>
                                      <p:tavLst>
                                        <p:tav tm="0">
                                          <p:val>
                                            <p:fltVal val="0"/>
                                          </p:val>
                                        </p:tav>
                                        <p:tav tm="100000">
                                          <p:val>
                                            <p:strVal val="#ppt_w"/>
                                          </p:val>
                                        </p:tav>
                                      </p:tavLst>
                                    </p:anim>
                                    <p:anim calcmode="lin" valueType="num">
                                      <p:cBhvr>
                                        <p:cTn id="47" dur="500" fill="hold"/>
                                        <p:tgtEl>
                                          <p:spTgt spid="66570"/>
                                        </p:tgtEl>
                                        <p:attrNameLst>
                                          <p:attrName>ppt_h</p:attrName>
                                        </p:attrNameLst>
                                      </p:cBhvr>
                                      <p:tavLst>
                                        <p:tav tm="0">
                                          <p:val>
                                            <p:fltVal val="0"/>
                                          </p:val>
                                        </p:tav>
                                        <p:tav tm="100000">
                                          <p:val>
                                            <p:strVal val="#ppt_h"/>
                                          </p:val>
                                        </p:tav>
                                      </p:tavLst>
                                    </p:anim>
                                    <p:animEffect transition="in" filter="fade">
                                      <p:cBhvr>
                                        <p:cTn id="48"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8596" y="1142984"/>
            <a:ext cx="7772400" cy="500066"/>
          </a:xfrm>
          <a:effectLst>
            <a:reflection blurRad="6350" stA="50000" endA="300" endPos="55000" dir="5400000" sy="-100000" algn="bl" rotWithShape="0"/>
          </a:effectLst>
        </p:spPr>
        <p:txBody>
          <a:bodyPr/>
          <a:lstStyle/>
          <a:p>
            <a:pPr algn="ctr" eaLnBrk="1" hangingPunct="1"/>
            <a:r>
              <a:rPr lang="es-ES" sz="3200" b="1" dirty="0" smtClean="0">
                <a:latin typeface="Tahoma" pitchFamily="34" charset="0"/>
                <a:cs typeface="Tahoma" pitchFamily="34" charset="0"/>
              </a:rPr>
              <a:t>CONCEPTO DE GESTIÓN AMBIENTAL</a:t>
            </a:r>
          </a:p>
        </p:txBody>
      </p:sp>
      <p:sp>
        <p:nvSpPr>
          <p:cNvPr id="3075" name="Rectangle 3"/>
          <p:cNvSpPr>
            <a:spLocks noGrp="1" noChangeArrowheads="1"/>
          </p:cNvSpPr>
          <p:nvPr>
            <p:ph idx="1"/>
          </p:nvPr>
        </p:nvSpPr>
        <p:spPr>
          <a:xfrm>
            <a:off x="928662" y="2286000"/>
            <a:ext cx="7772400" cy="3500454"/>
          </a:xfrm>
        </p:spPr>
        <p:txBody>
          <a:bodyPr>
            <a:noAutofit/>
          </a:bodyPr>
          <a:lstStyle/>
          <a:p>
            <a:pPr algn="just"/>
            <a:r>
              <a:rPr lang="es-CO" sz="2100" dirty="0" smtClean="0">
                <a:latin typeface="Tahoma" pitchFamily="34" charset="0"/>
                <a:cs typeface="Tahoma" pitchFamily="34" charset="0"/>
              </a:rPr>
              <a:t> Asimismo, la gestión ambiental debe apoyarse de instrumentos  jurídicos, económicos, financieros administrativos y políticos, que en conjunto, bajo una adecuada integración, coordinación, control y mejoramiento continuo, conlleven a  un desarrollo sustentable, un buen crecimiento económico y  a la conservación del patrimonio natural, para lograr un equilibrio entre el hombre y su sistema productivo y así colaborar con el mejoramiento de la calidad de vida de las personas.</a:t>
            </a:r>
            <a:endParaRPr lang="es-ES" sz="2100" dirty="0" smtClean="0">
              <a:latin typeface="Tahoma" pitchFamily="34" charset="0"/>
              <a:cs typeface="Tahoma" pitchFamily="34" charset="0"/>
            </a:endParaRPr>
          </a:p>
        </p:txBody>
      </p:sp>
      <p:pic>
        <p:nvPicPr>
          <p:cNvPr id="4"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box(in)">
                                      <p:cBhvr>
                                        <p:cTn id="13"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5715008" y="1214422"/>
            <a:ext cx="3143272" cy="4929222"/>
          </a:xfrm>
          <a:prstGeom prst="roundRect">
            <a:avLst/>
          </a:prstGeom>
          <a:scene3d>
            <a:camera prst="perspectiveLeft"/>
            <a:lightRig rig="threePt" dir="t"/>
          </a:scene3d>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pic>
        <p:nvPicPr>
          <p:cNvPr id="6" name="5 Imagen" descr="foto santuario 1.jpg"/>
          <p:cNvPicPr>
            <a:picLocks noChangeAspect="1"/>
          </p:cNvPicPr>
          <p:nvPr/>
        </p:nvPicPr>
        <p:blipFill>
          <a:blip r:embed="rId2"/>
          <a:stretch>
            <a:fillRect/>
          </a:stretch>
        </p:blipFill>
        <p:spPr>
          <a:xfrm>
            <a:off x="357159" y="1142984"/>
            <a:ext cx="5357850" cy="2714668"/>
          </a:xfrm>
          <a:prstGeom prst="rect">
            <a:avLst/>
          </a:prstGeom>
          <a:ln>
            <a:noFill/>
          </a:ln>
          <a:effectLst>
            <a:softEdge rad="112500"/>
          </a:effectLst>
          <a:scene3d>
            <a:camera prst="perspectiveLeft"/>
            <a:lightRig rig="threePt" dir="t"/>
          </a:scene3d>
        </p:spPr>
      </p:pic>
      <p:sp>
        <p:nvSpPr>
          <p:cNvPr id="4098" name="Rectangle 2"/>
          <p:cNvSpPr>
            <a:spLocks noGrp="1" noChangeArrowheads="1"/>
          </p:cNvSpPr>
          <p:nvPr>
            <p:ph type="title"/>
          </p:nvPr>
        </p:nvSpPr>
        <p:spPr>
          <a:xfrm>
            <a:off x="857224" y="642918"/>
            <a:ext cx="7772400" cy="914400"/>
          </a:xfrm>
        </p:spPr>
        <p:txBody>
          <a:bodyPr/>
          <a:lstStyle/>
          <a:p>
            <a:pPr eaLnBrk="1" hangingPunct="1"/>
            <a:r>
              <a:rPr lang="es-ES" sz="3600" b="1" dirty="0" smtClean="0">
                <a:effectLst>
                  <a:reflection blurRad="6350" stA="60000" endA="900" endPos="58000" dir="5400000" sy="-100000" algn="bl" rotWithShape="0"/>
                </a:effectLst>
                <a:latin typeface="Tahoma" pitchFamily="34" charset="0"/>
                <a:cs typeface="Tahoma" pitchFamily="34" charset="0"/>
              </a:rPr>
              <a:t>CONTEXTO</a:t>
            </a:r>
          </a:p>
        </p:txBody>
      </p:sp>
      <p:sp>
        <p:nvSpPr>
          <p:cNvPr id="4099" name="Rectangle 3"/>
          <p:cNvSpPr>
            <a:spLocks noGrp="1" noChangeArrowheads="1"/>
          </p:cNvSpPr>
          <p:nvPr>
            <p:ph idx="1"/>
          </p:nvPr>
        </p:nvSpPr>
        <p:spPr>
          <a:xfrm>
            <a:off x="5657912" y="1500174"/>
            <a:ext cx="3271806" cy="5000628"/>
          </a:xfrm>
        </p:spPr>
        <p:txBody>
          <a:bodyPr>
            <a:normAutofit fontScale="77500" lnSpcReduction="20000"/>
          </a:bodyPr>
          <a:lstStyle/>
          <a:p>
            <a:r>
              <a:rPr lang="es-ES" dirty="0" smtClean="0"/>
              <a:t>El </a:t>
            </a:r>
            <a:r>
              <a:rPr lang="es-ES" dirty="0" smtClean="0"/>
              <a:t>municipio de Santuario está ubicado en la región centro occidental del país en la vertiente oriental de la cordillera Occidental, sobre la cuchilla La Esmeralda que se extiende en dirección SE, a una altura de 1575 m.s.n.m.; sus coordenadas geográficas son 5° 05 ’ de latitud norte y 75° 08 ’ de longitud oeste</a:t>
            </a:r>
            <a:r>
              <a:rPr lang="es-ES" dirty="0" smtClean="0"/>
              <a:t>.</a:t>
            </a:r>
          </a:p>
        </p:txBody>
      </p:sp>
      <p:pic>
        <p:nvPicPr>
          <p:cNvPr id="4100" name="Imagen 1"/>
          <p:cNvPicPr>
            <a:picLocks noChangeAspect="1" noChangeArrowheads="1"/>
          </p:cNvPicPr>
          <p:nvPr/>
        </p:nvPicPr>
        <p:blipFill>
          <a:blip r:embed="rId3"/>
          <a:srcRect/>
          <a:stretch>
            <a:fillRect/>
          </a:stretch>
        </p:blipFill>
        <p:spPr bwMode="auto">
          <a:xfrm>
            <a:off x="500034" y="3786190"/>
            <a:ext cx="2714644" cy="26432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5" descr="Escudo de Santuario">
            <a:hlinkClick r:id="rId4" tooltip="Ver escudo del tamaño original"/>
          </p:cNvPr>
          <p:cNvPicPr>
            <a:picLocks noChangeAspect="1" noChangeArrowheads="1"/>
          </p:cNvPicPr>
          <p:nvPr/>
        </p:nvPicPr>
        <p:blipFill>
          <a:blip r:embed="rId5"/>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cxnSp>
        <p:nvCxnSpPr>
          <p:cNvPr id="8" name="7 Conector recto"/>
          <p:cNvCxnSpPr/>
          <p:nvPr/>
        </p:nvCxnSpPr>
        <p:spPr>
          <a:xfrm rot="16200000" flipV="1">
            <a:off x="-71470" y="4000504"/>
            <a:ext cx="1857388" cy="285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1571604" y="3714752"/>
            <a:ext cx="4000528" cy="1928826"/>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8596" y="1142984"/>
            <a:ext cx="7772400" cy="500066"/>
          </a:xfrm>
          <a:effectLst>
            <a:reflection blurRad="6350" stA="50000" endA="300" endPos="55000" dir="5400000" sy="-100000" algn="bl" rotWithShape="0"/>
          </a:effectLst>
        </p:spPr>
        <p:txBody>
          <a:bodyPr/>
          <a:lstStyle/>
          <a:p>
            <a:pPr algn="ctr"/>
            <a:r>
              <a:rPr lang="es-ES" sz="2800" b="1" dirty="0" smtClean="0">
                <a:latin typeface="Tahoma" pitchFamily="34" charset="0"/>
                <a:cs typeface="Tahoma" pitchFamily="34" charset="0"/>
              </a:rPr>
              <a:t>SINTESIS DIAGNOSTICA - INDICADORES</a:t>
            </a:r>
            <a:endParaRPr lang="es-ES" sz="2800" b="1" dirty="0" smtClean="0">
              <a:latin typeface="Tahoma" pitchFamily="34" charset="0"/>
              <a:cs typeface="Tahoma" pitchFamily="34" charset="0"/>
            </a:endParaRPr>
          </a:p>
        </p:txBody>
      </p:sp>
      <p:pic>
        <p:nvPicPr>
          <p:cNvPr id="4"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
        <p:nvSpPr>
          <p:cNvPr id="5" name="4 Marcador de contenido"/>
          <p:cNvSpPr>
            <a:spLocks noGrp="1"/>
          </p:cNvSpPr>
          <p:nvPr>
            <p:ph idx="1"/>
          </p:nvPr>
        </p:nvSpPr>
        <p:spPr>
          <a:xfrm>
            <a:off x="928662" y="2357430"/>
            <a:ext cx="7772400" cy="2928958"/>
          </a:xfrm>
        </p:spPr>
        <p:txBody>
          <a:bodyPr>
            <a:normAutofit/>
          </a:bodyPr>
          <a:lstStyle/>
          <a:p>
            <a:r>
              <a:rPr lang="es-CO" sz="2800" dirty="0" smtClean="0">
                <a:latin typeface="Tahoma" pitchFamily="34" charset="0"/>
                <a:cs typeface="Tahoma" pitchFamily="34" charset="0"/>
              </a:rPr>
              <a:t>INDICADORES</a:t>
            </a:r>
            <a:endParaRPr lang="es-ES" sz="2800" dirty="0" smtClean="0">
              <a:latin typeface="Tahoma" pitchFamily="34" charset="0"/>
              <a:cs typeface="Tahoma" pitchFamily="34" charset="0"/>
            </a:endParaRPr>
          </a:p>
          <a:p>
            <a:r>
              <a:rPr lang="es-CO" sz="2800" dirty="0" smtClean="0">
                <a:latin typeface="Tahoma" pitchFamily="34" charset="0"/>
                <a:cs typeface="Tahoma" pitchFamily="34" charset="0"/>
              </a:rPr>
              <a:t>SINTESIS SITUACIONAL</a:t>
            </a:r>
          </a:p>
          <a:p>
            <a:r>
              <a:rPr lang="es-CO" sz="2800" dirty="0" smtClean="0">
                <a:latin typeface="Tahoma" pitchFamily="34" charset="0"/>
                <a:cs typeface="Tahoma" pitchFamily="34" charset="0"/>
              </a:rPr>
              <a:t>DIAGNOSIS </a:t>
            </a:r>
          </a:p>
        </p:txBody>
      </p:sp>
      <p:pic>
        <p:nvPicPr>
          <p:cNvPr id="47106" name="Picture 2">
            <a:hlinkClick r:id="rId4" action="ppaction://hlinkfile"/>
          </p:cNvPr>
          <p:cNvPicPr>
            <a:picLocks noChangeAspect="1" noChangeArrowheads="1"/>
          </p:cNvPicPr>
          <p:nvPr/>
        </p:nvPicPr>
        <p:blipFill>
          <a:blip r:embed="rId5"/>
          <a:srcRect/>
          <a:stretch>
            <a:fillRect/>
          </a:stretch>
        </p:blipFill>
        <p:spPr bwMode="auto">
          <a:xfrm>
            <a:off x="3701213" y="3857628"/>
            <a:ext cx="4657001" cy="2071702"/>
          </a:xfrm>
          <a:prstGeom prst="rect">
            <a:avLst/>
          </a:prstGeom>
          <a:noFill/>
          <a:ln w="9525">
            <a:noFill/>
            <a:miter lim="800000"/>
            <a:headEnd/>
            <a:tailEnd/>
          </a:ln>
          <a:effectLst>
            <a:reflection blurRad="6350" stA="50000" endA="300" endPos="55000" dir="5400000" sy="-100000" algn="bl" rotWithShape="0"/>
          </a:effectLst>
          <a:scene3d>
            <a:camera prst="perspectiveHeroicExtremeLef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ox(i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ox(i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ox(in)">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7106"/>
                                        </p:tgtEl>
                                        <p:attrNameLst>
                                          <p:attrName>style.visibility</p:attrName>
                                        </p:attrNameLst>
                                      </p:cBhvr>
                                      <p:to>
                                        <p:strVal val="visible"/>
                                      </p:to>
                                    </p:set>
                                    <p:anim to="" calcmode="lin" valueType="num">
                                      <p:cBhvr>
                                        <p:cTn id="28" dur="1" fill="hold"/>
                                        <p:tgtEl>
                                          <p:spTgt spid="471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 sz="3600" b="1" dirty="0" smtClean="0">
                <a:effectLst>
                  <a:reflection blurRad="6350" stA="60000" endA="900" endPos="58000" dir="5400000" sy="-100000" algn="bl" rotWithShape="0"/>
                </a:effectLst>
                <a:latin typeface="Tahoma" pitchFamily="34" charset="0"/>
                <a:cs typeface="Tahoma" pitchFamily="34" charset="0"/>
              </a:rPr>
              <a:t>PLANEACION ESTRATÉGICA</a:t>
            </a:r>
          </a:p>
        </p:txBody>
      </p:sp>
      <p:sp>
        <p:nvSpPr>
          <p:cNvPr id="5123" name="Rectangle 3"/>
          <p:cNvSpPr>
            <a:spLocks noGrp="1" noChangeArrowheads="1"/>
          </p:cNvSpPr>
          <p:nvPr>
            <p:ph idx="1"/>
          </p:nvPr>
        </p:nvSpPr>
        <p:spPr>
          <a:xfrm>
            <a:off x="928662" y="1500174"/>
            <a:ext cx="7772400" cy="4786346"/>
          </a:xfrm>
        </p:spPr>
        <p:txBody>
          <a:bodyPr>
            <a:noAutofit/>
          </a:bodyPr>
          <a:lstStyle/>
          <a:p>
            <a:pPr eaLnBrk="1" hangingPunct="1"/>
            <a:r>
              <a:rPr lang="es-ES" sz="1800" b="1" dirty="0" smtClean="0">
                <a:latin typeface="Tahoma" pitchFamily="34" charset="0"/>
                <a:cs typeface="Tahoma" pitchFamily="34" charset="0"/>
              </a:rPr>
              <a:t>MISIÓN </a:t>
            </a:r>
            <a:endParaRPr lang="es-ES" sz="1800" b="1" dirty="0" smtClean="0">
              <a:latin typeface="Tahoma" pitchFamily="34" charset="0"/>
              <a:cs typeface="Tahoma" pitchFamily="34" charset="0"/>
            </a:endParaRPr>
          </a:p>
          <a:p>
            <a:pPr algn="just">
              <a:buNone/>
            </a:pPr>
            <a:r>
              <a:rPr lang="es-ES_tradnl" sz="1800" dirty="0" smtClean="0">
                <a:latin typeface="Tahoma" pitchFamily="34" charset="0"/>
                <a:cs typeface="Tahoma" pitchFamily="34" charset="0"/>
              </a:rPr>
              <a:t>     El </a:t>
            </a:r>
            <a:r>
              <a:rPr lang="es-ES_tradnl" sz="1800" dirty="0" smtClean="0">
                <a:latin typeface="Tahoma" pitchFamily="34" charset="0"/>
                <a:cs typeface="Tahoma" pitchFamily="34" charset="0"/>
              </a:rPr>
              <a:t>municipio de santuario en cumplimiento de sus atribuciones legales, debe garantizar la calidad de vida de los habitantes de este como herramienta de estado, reflejándose en la </a:t>
            </a:r>
            <a:r>
              <a:rPr lang="es-ES_tradnl" sz="1800" dirty="0" err="1" smtClean="0">
                <a:latin typeface="Tahoma" pitchFamily="34" charset="0"/>
                <a:cs typeface="Tahoma" pitchFamily="34" charset="0"/>
              </a:rPr>
              <a:t>ecoeficiencia</a:t>
            </a:r>
            <a:r>
              <a:rPr lang="es-ES_tradnl" sz="1800" dirty="0" smtClean="0">
                <a:latin typeface="Tahoma" pitchFamily="34" charset="0"/>
                <a:cs typeface="Tahoma" pitchFamily="34" charset="0"/>
              </a:rPr>
              <a:t> </a:t>
            </a:r>
            <a:r>
              <a:rPr lang="es-ES_tradnl" sz="1800" dirty="0" smtClean="0">
                <a:latin typeface="Tahoma" pitchFamily="34" charset="0"/>
                <a:cs typeface="Tahoma" pitchFamily="34" charset="0"/>
              </a:rPr>
              <a:t>agrícola, el fortalecimiento de la cultura de la prevención y manejo con participación pública en la seguridad ambiental, además del cumplimiento de las políticas ambientales, el ordenamiento y la adecuada planeación de su territorio, regulando el equilibrio entre la oferta y la demanda ambiental para el normal desarrollo de las actividades productivas y la eficiente prestación de los servicios públicos a través de programas de control y vigilancia que aseguren la aplicación de las normas ambientales en articulación efectiva al desarrollo regional mediante el aprovechamiento de sus ventajas comparativas ambientales y el potencial humano en pro del mejoramiento continuo de la gestión ambiental municipal.   </a:t>
            </a:r>
            <a:endParaRPr lang="es-ES" sz="1800" dirty="0" smtClean="0">
              <a:latin typeface="Tahoma" pitchFamily="34" charset="0"/>
              <a:cs typeface="Tahoma" pitchFamily="34" charset="0"/>
            </a:endParaRPr>
          </a:p>
          <a:p>
            <a:pPr eaLnBrk="1" hangingPunct="1">
              <a:buNone/>
            </a:pPr>
            <a:endParaRPr lang="es-ES" sz="1800" dirty="0" smtClean="0">
              <a:latin typeface="Tahoma" pitchFamily="34" charset="0"/>
              <a:cs typeface="Tahoma" pitchFamily="34" charset="0"/>
            </a:endParaRPr>
          </a:p>
        </p:txBody>
      </p:sp>
      <p:pic>
        <p:nvPicPr>
          <p:cNvPr id="4"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1000"/>
                                        <p:tgtEl>
                                          <p:spTgt spid="5123">
                                            <p:txEl>
                                              <p:pRg st="0" end="0"/>
                                            </p:txEl>
                                          </p:spTgt>
                                        </p:tgtEl>
                                      </p:cBhvr>
                                    </p:animEffect>
                                    <p:anim calcmode="lin" valueType="num">
                                      <p:cBhvr>
                                        <p:cTn id="14"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fade">
                                      <p:cBhvr>
                                        <p:cTn id="20" dur="1000"/>
                                        <p:tgtEl>
                                          <p:spTgt spid="5123">
                                            <p:txEl>
                                              <p:pRg st="1" end="1"/>
                                            </p:txEl>
                                          </p:spTgt>
                                        </p:tgtEl>
                                      </p:cBhvr>
                                    </p:animEffect>
                                    <p:anim calcmode="lin" valueType="num">
                                      <p:cBhvr>
                                        <p:cTn id="21"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ES" sz="3600" b="1" dirty="0" smtClean="0">
                <a:effectLst>
                  <a:reflection blurRad="6350" stA="60000" endA="900" endPos="58000" dir="5400000" sy="-100000" algn="bl" rotWithShape="0"/>
                </a:effectLst>
                <a:latin typeface="Tahoma" pitchFamily="34" charset="0"/>
                <a:cs typeface="Tahoma" pitchFamily="34" charset="0"/>
              </a:rPr>
              <a:t>PLANEACION ESTRATÉGICA</a:t>
            </a:r>
          </a:p>
        </p:txBody>
      </p:sp>
      <p:sp>
        <p:nvSpPr>
          <p:cNvPr id="5123" name="Rectangle 3"/>
          <p:cNvSpPr>
            <a:spLocks noGrp="1" noChangeArrowheads="1"/>
          </p:cNvSpPr>
          <p:nvPr>
            <p:ph idx="1"/>
          </p:nvPr>
        </p:nvSpPr>
        <p:spPr/>
        <p:txBody>
          <a:bodyPr>
            <a:normAutofit/>
          </a:bodyPr>
          <a:lstStyle/>
          <a:p>
            <a:pPr eaLnBrk="1" hangingPunct="1"/>
            <a:r>
              <a:rPr lang="es-ES" sz="2400" b="1" dirty="0" smtClean="0">
                <a:latin typeface="Tahoma" pitchFamily="34" charset="0"/>
                <a:cs typeface="Tahoma" pitchFamily="34" charset="0"/>
              </a:rPr>
              <a:t>VISIÓN </a:t>
            </a:r>
          </a:p>
          <a:p>
            <a:pPr algn="just">
              <a:buNone/>
            </a:pPr>
            <a:r>
              <a:rPr lang="es-ES_tradnl" sz="2400" dirty="0" smtClean="0">
                <a:latin typeface="Tahoma" pitchFamily="34" charset="0"/>
                <a:cs typeface="Tahoma" pitchFamily="34" charset="0"/>
              </a:rPr>
              <a:t>   Santuario </a:t>
            </a:r>
            <a:r>
              <a:rPr lang="es-ES_tradnl" sz="2400" dirty="0" smtClean="0">
                <a:latin typeface="Tahoma" pitchFamily="34" charset="0"/>
                <a:cs typeface="Tahoma" pitchFamily="34" charset="0"/>
              </a:rPr>
              <a:t>a 2019, estará posicionado regionalmente  y será reconocido en este contexto gracias a su buen desempeño en la gestión ambiental municipal, con avances en el conocimiento, prevención y conservación integral de su patrimonio natural y oferta ambiental, además de la formulación de un modelo exitoso para la administración eficiente de los asuntos ambientales municipales.  </a:t>
            </a:r>
            <a:endParaRPr lang="es-ES" sz="2400" dirty="0" smtClean="0">
              <a:latin typeface="Tahoma" pitchFamily="34" charset="0"/>
              <a:cs typeface="Tahoma" pitchFamily="34" charset="0"/>
            </a:endParaRPr>
          </a:p>
          <a:p>
            <a:pPr eaLnBrk="1" hangingPunct="1">
              <a:buNone/>
            </a:pPr>
            <a:endParaRPr lang="es-ES" sz="2400" dirty="0" smtClean="0"/>
          </a:p>
        </p:txBody>
      </p:sp>
      <p:pic>
        <p:nvPicPr>
          <p:cNvPr id="4"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1000"/>
                                        <p:tgtEl>
                                          <p:spTgt spid="5123">
                                            <p:txEl>
                                              <p:pRg st="0" end="0"/>
                                            </p:txEl>
                                          </p:spTgt>
                                        </p:tgtEl>
                                      </p:cBhvr>
                                    </p:animEffect>
                                    <p:anim calcmode="lin" valueType="num">
                                      <p:cBhvr>
                                        <p:cTn id="14"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fade">
                                      <p:cBhvr>
                                        <p:cTn id="20" dur="1000"/>
                                        <p:tgtEl>
                                          <p:spTgt spid="5123">
                                            <p:txEl>
                                              <p:pRg st="1" end="1"/>
                                            </p:txEl>
                                          </p:spTgt>
                                        </p:tgtEl>
                                      </p:cBhvr>
                                    </p:animEffect>
                                    <p:anim calcmode="lin" valueType="num">
                                      <p:cBhvr>
                                        <p:cTn id="21"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4929190" y="1785926"/>
            <a:ext cx="3571900" cy="421484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7" name="6 Rectángulo redondeado"/>
          <p:cNvSpPr/>
          <p:nvPr/>
        </p:nvSpPr>
        <p:spPr>
          <a:xfrm>
            <a:off x="1000100" y="1785926"/>
            <a:ext cx="3786214" cy="421484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5122" name="Rectangle 2"/>
          <p:cNvSpPr>
            <a:spLocks noGrp="1" noChangeArrowheads="1"/>
          </p:cNvSpPr>
          <p:nvPr>
            <p:ph type="title"/>
          </p:nvPr>
        </p:nvSpPr>
        <p:spPr/>
        <p:txBody>
          <a:bodyPr/>
          <a:lstStyle/>
          <a:p>
            <a:pPr eaLnBrk="1" hangingPunct="1"/>
            <a:r>
              <a:rPr lang="es-ES" sz="36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rPr>
              <a:t>PLANEACION ESTRATÉGICA</a:t>
            </a:r>
          </a:p>
        </p:txBody>
      </p:sp>
      <p:sp>
        <p:nvSpPr>
          <p:cNvPr id="5123" name="Rectangle 3"/>
          <p:cNvSpPr>
            <a:spLocks noGrp="1" noChangeArrowheads="1"/>
          </p:cNvSpPr>
          <p:nvPr>
            <p:ph idx="1"/>
          </p:nvPr>
        </p:nvSpPr>
        <p:spPr>
          <a:xfrm>
            <a:off x="914400" y="2000272"/>
            <a:ext cx="3657600" cy="4572000"/>
          </a:xfrm>
        </p:spPr>
        <p:txBody>
          <a:bodyPr>
            <a:noAutofit/>
          </a:bodyPr>
          <a:lstStyle/>
          <a:p>
            <a:pPr lvl="0"/>
            <a:r>
              <a:rPr lang="es-ES_tradnl" sz="1700" dirty="0" smtClean="0">
                <a:latin typeface="Tahoma" pitchFamily="34" charset="0"/>
                <a:cs typeface="Tahoma" pitchFamily="34" charset="0"/>
              </a:rPr>
              <a:t>Coordinación </a:t>
            </a:r>
            <a:r>
              <a:rPr lang="es-ES_tradnl" sz="1700" dirty="0" smtClean="0">
                <a:latin typeface="Tahoma" pitchFamily="34" charset="0"/>
                <a:cs typeface="Tahoma" pitchFamily="34" charset="0"/>
              </a:rPr>
              <a:t>institucional entre los entes territoriales, actores sociales de la sociedad civil.</a:t>
            </a:r>
            <a:endParaRPr lang="es-ES" sz="1700" dirty="0" smtClean="0">
              <a:latin typeface="Tahoma" pitchFamily="34" charset="0"/>
              <a:cs typeface="Tahoma" pitchFamily="34" charset="0"/>
            </a:endParaRPr>
          </a:p>
          <a:p>
            <a:pPr lvl="0"/>
            <a:r>
              <a:rPr lang="es-ES_tradnl" sz="1700" dirty="0" smtClean="0">
                <a:latin typeface="Tahoma" pitchFamily="34" charset="0"/>
                <a:cs typeface="Tahoma" pitchFamily="34" charset="0"/>
              </a:rPr>
              <a:t>Corresponsabilidad entendida como la articulación de esfuerzos con todos los actores.</a:t>
            </a:r>
            <a:endParaRPr lang="es-ES" sz="1700" dirty="0" smtClean="0">
              <a:latin typeface="Tahoma" pitchFamily="34" charset="0"/>
              <a:cs typeface="Tahoma" pitchFamily="34" charset="0"/>
            </a:endParaRPr>
          </a:p>
          <a:p>
            <a:pPr lvl="0"/>
            <a:r>
              <a:rPr lang="es-ES_tradnl" sz="1700" dirty="0" smtClean="0">
                <a:latin typeface="Tahoma" pitchFamily="34" charset="0"/>
                <a:cs typeface="Tahoma" pitchFamily="34" charset="0"/>
              </a:rPr>
              <a:t>Eficiencia, eficacia y efectividad en la gestión para alcanzar los resultados esperados.</a:t>
            </a:r>
            <a:endParaRPr lang="es-ES" sz="1700" dirty="0" smtClean="0">
              <a:latin typeface="Tahoma" pitchFamily="34" charset="0"/>
              <a:cs typeface="Tahoma" pitchFamily="34" charset="0"/>
            </a:endParaRPr>
          </a:p>
          <a:p>
            <a:pPr lvl="0"/>
            <a:r>
              <a:rPr lang="es-ES_tradnl" sz="1700" dirty="0" smtClean="0">
                <a:latin typeface="Tahoma" pitchFamily="34" charset="0"/>
                <a:cs typeface="Tahoma" pitchFamily="34" charset="0"/>
              </a:rPr>
              <a:t>Transparencia y cumplimiento de las normas legales.</a:t>
            </a:r>
            <a:endParaRPr lang="es-ES" sz="1700" dirty="0" smtClean="0">
              <a:latin typeface="Tahoma" pitchFamily="34" charset="0"/>
              <a:cs typeface="Tahoma" pitchFamily="34" charset="0"/>
            </a:endParaRPr>
          </a:p>
          <a:p>
            <a:pPr lvl="0"/>
            <a:r>
              <a:rPr lang="es-ES_tradnl" sz="1700" dirty="0" smtClean="0">
                <a:latin typeface="Tahoma" pitchFamily="34" charset="0"/>
                <a:cs typeface="Tahoma" pitchFamily="34" charset="0"/>
              </a:rPr>
              <a:t>Participación con visión de largo plazo.</a:t>
            </a:r>
            <a:endParaRPr lang="es-ES" sz="1700" dirty="0" smtClean="0">
              <a:latin typeface="Tahoma" pitchFamily="34" charset="0"/>
              <a:cs typeface="Tahoma" pitchFamily="34" charset="0"/>
            </a:endParaRPr>
          </a:p>
          <a:p>
            <a:pPr eaLnBrk="1" hangingPunct="1">
              <a:buNone/>
            </a:pPr>
            <a:endParaRPr lang="es-ES" sz="1700" dirty="0" smtClean="0">
              <a:latin typeface="Tahoma" pitchFamily="34" charset="0"/>
              <a:cs typeface="Tahoma" pitchFamily="34" charset="0"/>
            </a:endParaRPr>
          </a:p>
        </p:txBody>
      </p:sp>
      <p:pic>
        <p:nvPicPr>
          <p:cNvPr id="4"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
        <p:nvSpPr>
          <p:cNvPr id="5" name="Rectangle 3"/>
          <p:cNvSpPr txBox="1">
            <a:spLocks noChangeArrowheads="1"/>
          </p:cNvSpPr>
          <p:nvPr/>
        </p:nvSpPr>
        <p:spPr>
          <a:xfrm>
            <a:off x="4857752" y="2000240"/>
            <a:ext cx="3657600" cy="4000528"/>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Flexibilidad en los procesos de toma de decisiones.</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Articulación y armonía regional.</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Cooperación. </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Solidaridad.</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Habitabilidad</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Seguridad ambiental. </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Ocupación responsable del territorio.</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Ecoeficiencia.</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s-ES_tradnl" sz="1700" b="0" i="0" u="none" strike="noStrike" kern="1200" cap="none" spc="0" normalizeH="0" baseline="0" noProof="0" dirty="0" smtClean="0">
                <a:ln>
                  <a:noFill/>
                </a:ln>
                <a:solidFill>
                  <a:schemeClr val="tx1"/>
                </a:solidFill>
                <a:effectLst/>
                <a:uLnTx/>
                <a:uFillTx/>
                <a:latin typeface="Tahoma" pitchFamily="34" charset="0"/>
                <a:cs typeface="Tahoma" pitchFamily="34" charset="0"/>
              </a:rPr>
              <a:t>Integralidad ecológica. </a:t>
            </a: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p:txBody>
      </p:sp>
      <p:sp>
        <p:nvSpPr>
          <p:cNvPr id="6" name="5 CuadroTexto"/>
          <p:cNvSpPr txBox="1"/>
          <p:nvPr/>
        </p:nvSpPr>
        <p:spPr>
          <a:xfrm>
            <a:off x="3857620" y="1357298"/>
            <a:ext cx="1649426" cy="461665"/>
          </a:xfrm>
          <a:prstGeom prst="rect">
            <a:avLst/>
          </a:prstGeom>
          <a:noFill/>
        </p:spPr>
        <p:txBody>
          <a:bodyPr wrap="none" rtlCol="0">
            <a:spAutoFit/>
          </a:bodyPr>
          <a:lstStyle/>
          <a:p>
            <a:r>
              <a:rPr lang="es-CO" sz="2400" b="1" dirty="0" smtClean="0"/>
              <a:t>VALORES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1000"/>
                                        <p:tgtEl>
                                          <p:spTgt spid="5123">
                                            <p:txEl>
                                              <p:pRg st="0" end="0"/>
                                            </p:txEl>
                                          </p:spTgt>
                                        </p:tgtEl>
                                      </p:cBhvr>
                                    </p:animEffect>
                                    <p:anim calcmode="lin" valueType="num">
                                      <p:cBhvr>
                                        <p:cTn id="14"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fade">
                                      <p:cBhvr>
                                        <p:cTn id="18" dur="1000"/>
                                        <p:tgtEl>
                                          <p:spTgt spid="5123">
                                            <p:txEl>
                                              <p:pRg st="1" end="1"/>
                                            </p:txEl>
                                          </p:spTgt>
                                        </p:tgtEl>
                                      </p:cBhvr>
                                    </p:animEffect>
                                    <p:anim calcmode="lin" valueType="num">
                                      <p:cBhvr>
                                        <p:cTn id="19"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fade">
                                      <p:cBhvr>
                                        <p:cTn id="23" dur="1000"/>
                                        <p:tgtEl>
                                          <p:spTgt spid="5123">
                                            <p:txEl>
                                              <p:pRg st="2" end="2"/>
                                            </p:txEl>
                                          </p:spTgt>
                                        </p:tgtEl>
                                      </p:cBhvr>
                                    </p:animEffect>
                                    <p:anim calcmode="lin" valueType="num">
                                      <p:cBhvr>
                                        <p:cTn id="24"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Effect transition="in" filter="fade">
                                      <p:cBhvr>
                                        <p:cTn id="33" dur="1000"/>
                                        <p:tgtEl>
                                          <p:spTgt spid="5123">
                                            <p:txEl>
                                              <p:pRg st="4" end="4"/>
                                            </p:txEl>
                                          </p:spTgt>
                                        </p:tgtEl>
                                      </p:cBhvr>
                                    </p:animEffect>
                                    <p:anim calcmode="lin" valueType="num">
                                      <p:cBhvr>
                                        <p:cTn id="34"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1000"/>
                                        <p:tgtEl>
                                          <p:spTgt spid="5">
                                            <p:txEl>
                                              <p:pRg st="1" end="1"/>
                                            </p:txEl>
                                          </p:spTgt>
                                        </p:tgtEl>
                                      </p:cBhvr>
                                    </p:animEffect>
                                    <p:anim calcmode="lin" valueType="num">
                                      <p:cBhvr>
                                        <p:cTn id="4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1000"/>
                                        <p:tgtEl>
                                          <p:spTgt spid="5">
                                            <p:txEl>
                                              <p:pRg st="2" end="2"/>
                                            </p:txEl>
                                          </p:spTgt>
                                        </p:tgtEl>
                                      </p:cBhvr>
                                    </p:animEffect>
                                    <p:anim calcmode="lin" valueType="num">
                                      <p:cBhvr>
                                        <p:cTn id="5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fade">
                                      <p:cBhvr>
                                        <p:cTn id="55" dur="1000"/>
                                        <p:tgtEl>
                                          <p:spTgt spid="5">
                                            <p:txEl>
                                              <p:pRg st="3" end="3"/>
                                            </p:txEl>
                                          </p:spTgt>
                                        </p:tgtEl>
                                      </p:cBhvr>
                                    </p:animEffect>
                                    <p:anim calcmode="lin" valueType="num">
                                      <p:cBhvr>
                                        <p:cTn id="5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Effect transition="in" filter="fade">
                                      <p:cBhvr>
                                        <p:cTn id="60" dur="1000"/>
                                        <p:tgtEl>
                                          <p:spTgt spid="5">
                                            <p:txEl>
                                              <p:pRg st="4" end="4"/>
                                            </p:txEl>
                                          </p:spTgt>
                                        </p:tgtEl>
                                      </p:cBhvr>
                                    </p:animEffect>
                                    <p:anim calcmode="lin" valueType="num">
                                      <p:cBhvr>
                                        <p:cTn id="6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Effect transition="in" filter="fade">
                                      <p:cBhvr>
                                        <p:cTn id="65" dur="1000"/>
                                        <p:tgtEl>
                                          <p:spTgt spid="5">
                                            <p:txEl>
                                              <p:pRg st="5" end="5"/>
                                            </p:txEl>
                                          </p:spTgt>
                                        </p:tgtEl>
                                      </p:cBhvr>
                                    </p:animEffect>
                                    <p:anim calcmode="lin" valueType="num">
                                      <p:cBhvr>
                                        <p:cTn id="6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1000"/>
                                        <p:tgtEl>
                                          <p:spTgt spid="5">
                                            <p:txEl>
                                              <p:pRg st="6" end="6"/>
                                            </p:txEl>
                                          </p:spTgt>
                                        </p:tgtEl>
                                      </p:cBhvr>
                                    </p:animEffect>
                                    <p:anim calcmode="lin" valueType="num">
                                      <p:cBhvr>
                                        <p:cTn id="7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6" end="6"/>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
                                            <p:txEl>
                                              <p:pRg st="7" end="7"/>
                                            </p:txEl>
                                          </p:spTgt>
                                        </p:tgtEl>
                                        <p:attrNameLst>
                                          <p:attrName>style.visibility</p:attrName>
                                        </p:attrNameLst>
                                      </p:cBhvr>
                                      <p:to>
                                        <p:strVal val="visible"/>
                                      </p:to>
                                    </p:set>
                                    <p:animEffect transition="in" filter="fade">
                                      <p:cBhvr>
                                        <p:cTn id="75" dur="1000"/>
                                        <p:tgtEl>
                                          <p:spTgt spid="5">
                                            <p:txEl>
                                              <p:pRg st="7" end="7"/>
                                            </p:txEl>
                                          </p:spTgt>
                                        </p:tgtEl>
                                      </p:cBhvr>
                                    </p:animEffect>
                                    <p:anim calcmode="lin" valueType="num">
                                      <p:cBhvr>
                                        <p:cTn id="7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7" end="7"/>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
                                            <p:txEl>
                                              <p:pRg st="8" end="8"/>
                                            </p:txEl>
                                          </p:spTgt>
                                        </p:tgtEl>
                                        <p:attrNameLst>
                                          <p:attrName>style.visibility</p:attrName>
                                        </p:attrNameLst>
                                      </p:cBhvr>
                                      <p:to>
                                        <p:strVal val="visible"/>
                                      </p:to>
                                    </p:set>
                                    <p:animEffect transition="in" filter="fade">
                                      <p:cBhvr>
                                        <p:cTn id="80" dur="1000"/>
                                        <p:tgtEl>
                                          <p:spTgt spid="5">
                                            <p:txEl>
                                              <p:pRg st="8" end="8"/>
                                            </p:txEl>
                                          </p:spTgt>
                                        </p:tgtEl>
                                      </p:cBhvr>
                                    </p:animEffect>
                                    <p:anim calcmode="lin" valueType="num">
                                      <p:cBhvr>
                                        <p:cTn id="8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714348" y="1571612"/>
            <a:ext cx="3929090" cy="478634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9" name="8 Rectángulo redondeado"/>
          <p:cNvSpPr/>
          <p:nvPr/>
        </p:nvSpPr>
        <p:spPr>
          <a:xfrm>
            <a:off x="4857752" y="1571612"/>
            <a:ext cx="3714776" cy="45720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5122" name="Rectangle 2"/>
          <p:cNvSpPr>
            <a:spLocks noGrp="1" noChangeArrowheads="1"/>
          </p:cNvSpPr>
          <p:nvPr>
            <p:ph type="title"/>
          </p:nvPr>
        </p:nvSpPr>
        <p:spPr>
          <a:xfrm>
            <a:off x="928662" y="214290"/>
            <a:ext cx="7772400" cy="914400"/>
          </a:xfrm>
        </p:spPr>
        <p:txBody>
          <a:bodyPr/>
          <a:lstStyle/>
          <a:p>
            <a:pPr eaLnBrk="1" hangingPunct="1"/>
            <a:r>
              <a:rPr lang="es-ES" sz="3600" b="1" dirty="0" smtClean="0">
                <a:effectLst>
                  <a:glow rad="139700">
                    <a:schemeClr val="accent5">
                      <a:satMod val="175000"/>
                      <a:alpha val="40000"/>
                    </a:schemeClr>
                  </a:glow>
                  <a:reflection blurRad="6350" stA="60000" endA="900" endPos="58000" dir="5400000" sy="-100000" algn="bl" rotWithShape="0"/>
                </a:effectLst>
                <a:latin typeface="Tahoma" pitchFamily="34" charset="0"/>
                <a:cs typeface="Tahoma" pitchFamily="34" charset="0"/>
              </a:rPr>
              <a:t>PLANEACION ESTRATÉGICA</a:t>
            </a:r>
          </a:p>
        </p:txBody>
      </p:sp>
      <p:sp>
        <p:nvSpPr>
          <p:cNvPr id="5123" name="Rectangle 3"/>
          <p:cNvSpPr>
            <a:spLocks noGrp="1" noChangeArrowheads="1"/>
          </p:cNvSpPr>
          <p:nvPr>
            <p:ph idx="1"/>
          </p:nvPr>
        </p:nvSpPr>
        <p:spPr>
          <a:xfrm>
            <a:off x="771524" y="1643050"/>
            <a:ext cx="3657600" cy="4643470"/>
          </a:xfrm>
        </p:spPr>
        <p:txBody>
          <a:bodyPr>
            <a:noAutofit/>
          </a:bodyPr>
          <a:lstStyle/>
          <a:p>
            <a:pPr lvl="0"/>
            <a:r>
              <a:rPr lang="es-ES_tradnl" sz="1600" dirty="0" smtClean="0">
                <a:latin typeface="Tahoma" pitchFamily="34" charset="0"/>
                <a:cs typeface="Tahoma" pitchFamily="34" charset="0"/>
              </a:rPr>
              <a:t>Carácter prospectivo de la gestión (reflexión anticipación y acción)</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Participación pública. </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Promoción de actividades. </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Organización institucional. </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Autorregulación del desarrollo.</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Autogestión del desarrollo.</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Prevención.</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Precaución.</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Conservación del patrimonio natural.</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Reducción de la contaminación ambiental.</a:t>
            </a:r>
            <a:endParaRPr lang="es-ES" sz="1600" dirty="0" smtClean="0">
              <a:latin typeface="Tahoma" pitchFamily="34" charset="0"/>
              <a:cs typeface="Tahoma" pitchFamily="34" charset="0"/>
            </a:endParaRPr>
          </a:p>
          <a:p>
            <a:pPr lvl="0"/>
            <a:r>
              <a:rPr lang="es-ES_tradnl" sz="1600" dirty="0" smtClean="0">
                <a:latin typeface="Tahoma" pitchFamily="34" charset="0"/>
                <a:cs typeface="Tahoma" pitchFamily="34" charset="0"/>
              </a:rPr>
              <a:t>Manejo integral del recurso hídrico.</a:t>
            </a:r>
            <a:endParaRPr lang="es-ES" sz="1600" dirty="0" smtClean="0">
              <a:latin typeface="Tahoma" pitchFamily="34" charset="0"/>
              <a:cs typeface="Tahoma" pitchFamily="34" charset="0"/>
            </a:endParaRPr>
          </a:p>
          <a:p>
            <a:pPr eaLnBrk="1" hangingPunct="1">
              <a:buNone/>
            </a:pPr>
            <a:endParaRPr lang="es-ES" sz="1600" dirty="0" smtClean="0">
              <a:latin typeface="Tahoma" pitchFamily="34" charset="0"/>
              <a:cs typeface="Tahoma" pitchFamily="34" charset="0"/>
            </a:endParaRPr>
          </a:p>
        </p:txBody>
      </p:sp>
      <p:pic>
        <p:nvPicPr>
          <p:cNvPr id="4" name="Picture 5" descr="Escudo de Santuario">
            <a:hlinkClick r:id="rId2" tooltip="Ver escudo del tamaño original"/>
          </p:cNvPr>
          <p:cNvPicPr>
            <a:picLocks noChangeAspect="1" noChangeArrowheads="1"/>
          </p:cNvPicPr>
          <p:nvPr/>
        </p:nvPicPr>
        <p:blipFill>
          <a:blip r:embed="rId3"/>
          <a:srcRect/>
          <a:stretch>
            <a:fillRect/>
          </a:stretch>
        </p:blipFill>
        <p:spPr bwMode="auto">
          <a:xfrm>
            <a:off x="7994529" y="214290"/>
            <a:ext cx="935189" cy="1143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Left"/>
            <a:lightRig rig="threePt" dir="t">
              <a:rot lat="0" lon="0" rev="2700000"/>
            </a:lightRig>
          </a:scene3d>
          <a:sp3d contourW="6350">
            <a:bevelT h="38100"/>
            <a:contourClr>
              <a:srgbClr val="C0C0C0"/>
            </a:contourClr>
          </a:sp3d>
        </p:spPr>
      </p:pic>
      <p:sp>
        <p:nvSpPr>
          <p:cNvPr id="5" name="Rectangle 3"/>
          <p:cNvSpPr txBox="1">
            <a:spLocks noChangeArrowheads="1"/>
          </p:cNvSpPr>
          <p:nvPr/>
        </p:nvSpPr>
        <p:spPr>
          <a:xfrm>
            <a:off x="4857752" y="2000240"/>
            <a:ext cx="3657600" cy="4000528"/>
          </a:xfrm>
          <a:prstGeom prst="rect">
            <a:avLst/>
          </a:prstGeom>
        </p:spPr>
        <p:txBody>
          <a:bodyPr vert="horz">
            <a:noAutofit/>
          </a:bodyPr>
          <a:lstStyle/>
          <a:p>
            <a:pPr lvl="0">
              <a:buClr>
                <a:srgbClr val="FFFF00"/>
              </a:buClr>
              <a:buFont typeface="Wingdings" pitchFamily="2" charset="2"/>
              <a:buChar char="§"/>
            </a:pPr>
            <a:r>
              <a:rPr lang="es-CO" sz="1700" dirty="0"/>
              <a:t>Asegurar la gestión de los suelos</a:t>
            </a:r>
            <a:r>
              <a:rPr lang="es-CO" sz="1700" dirty="0" smtClean="0"/>
              <a:t>.</a:t>
            </a:r>
          </a:p>
          <a:p>
            <a:pPr lvl="0">
              <a:buClr>
                <a:srgbClr val="FFFF00"/>
              </a:buClr>
              <a:buFont typeface="Wingdings" pitchFamily="2" charset="2"/>
              <a:buChar char="§"/>
            </a:pPr>
            <a:endParaRPr lang="es-ES" sz="1700" dirty="0"/>
          </a:p>
          <a:p>
            <a:pPr lvl="0">
              <a:buClr>
                <a:srgbClr val="FFFF00"/>
              </a:buClr>
              <a:buFont typeface="Wingdings" pitchFamily="2" charset="2"/>
              <a:buChar char="§"/>
            </a:pPr>
            <a:r>
              <a:rPr lang="es-CO" sz="1700" dirty="0"/>
              <a:t>Mejorar la estructura ecológica del municipio.</a:t>
            </a:r>
            <a:endParaRPr lang="es-ES" sz="1700" dirty="0"/>
          </a:p>
          <a:p>
            <a:pPr lvl="0">
              <a:buClr>
                <a:srgbClr val="FFFF00"/>
              </a:buClr>
              <a:buFont typeface="Wingdings" pitchFamily="2" charset="2"/>
              <a:buChar char="§"/>
            </a:pPr>
            <a:endParaRPr lang="es-CO" sz="1700" dirty="0" smtClean="0"/>
          </a:p>
          <a:p>
            <a:pPr lvl="0">
              <a:buClr>
                <a:srgbClr val="FFFF00"/>
              </a:buClr>
              <a:buFont typeface="Wingdings" pitchFamily="2" charset="2"/>
              <a:buChar char="§"/>
            </a:pPr>
            <a:r>
              <a:rPr lang="es-CO" sz="1700" dirty="0" smtClean="0"/>
              <a:t>Promover </a:t>
            </a:r>
            <a:r>
              <a:rPr lang="es-CO" sz="1700" dirty="0"/>
              <a:t>la salud ambiental.</a:t>
            </a:r>
            <a:endParaRPr lang="es-ES" sz="1700" dirty="0"/>
          </a:p>
          <a:p>
            <a:pPr lvl="0">
              <a:buClr>
                <a:srgbClr val="FFFF00"/>
              </a:buClr>
              <a:buFont typeface="Wingdings" pitchFamily="2" charset="2"/>
              <a:buChar char="§"/>
            </a:pPr>
            <a:endParaRPr lang="es-CO" sz="1700" dirty="0" smtClean="0"/>
          </a:p>
          <a:p>
            <a:pPr lvl="0">
              <a:buClr>
                <a:srgbClr val="FFFF00"/>
              </a:buClr>
              <a:buFont typeface="Wingdings" pitchFamily="2" charset="2"/>
              <a:buChar char="§"/>
            </a:pPr>
            <a:r>
              <a:rPr lang="es-CO" sz="1700" dirty="0" smtClean="0"/>
              <a:t>Equilibrio </a:t>
            </a:r>
            <a:r>
              <a:rPr lang="es-CO" sz="1700" dirty="0"/>
              <a:t>entre producción y consumo de bienes y servicios ambientales.</a:t>
            </a:r>
            <a:endParaRPr lang="es-ES" sz="1700" dirty="0"/>
          </a:p>
          <a:p>
            <a:pPr lvl="0">
              <a:buClr>
                <a:srgbClr val="FFFF00"/>
              </a:buClr>
              <a:buFont typeface="Wingdings" pitchFamily="2" charset="2"/>
              <a:buChar char="§"/>
            </a:pPr>
            <a:endParaRPr lang="es-CO" sz="1700" dirty="0" smtClean="0"/>
          </a:p>
          <a:p>
            <a:pPr lvl="0">
              <a:buClr>
                <a:srgbClr val="FFFF00"/>
              </a:buClr>
              <a:buFont typeface="Wingdings" pitchFamily="2" charset="2"/>
              <a:buChar char="§"/>
            </a:pPr>
            <a:r>
              <a:rPr lang="es-CO" sz="1700" dirty="0" smtClean="0"/>
              <a:t>Sustentabilidad </a:t>
            </a:r>
            <a:r>
              <a:rPr lang="es-CO" sz="1700" dirty="0"/>
              <a:t>ambiental.</a:t>
            </a:r>
            <a:endParaRPr lang="es-ES" sz="1700" dirty="0"/>
          </a:p>
          <a:p>
            <a:pPr lvl="0">
              <a:buClr>
                <a:srgbClr val="FFFF00"/>
              </a:buClr>
              <a:buFont typeface="Wingdings" pitchFamily="2" charset="2"/>
              <a:buChar char="§"/>
            </a:pPr>
            <a:endParaRPr lang="es-CO" sz="1700" dirty="0" smtClean="0"/>
          </a:p>
          <a:p>
            <a:pPr lvl="0">
              <a:buClr>
                <a:srgbClr val="FFFF00"/>
              </a:buClr>
              <a:buFont typeface="Wingdings" pitchFamily="2" charset="2"/>
              <a:buChar char="§"/>
            </a:pPr>
            <a:r>
              <a:rPr lang="es-CO" sz="1700" dirty="0" smtClean="0"/>
              <a:t>Protección </a:t>
            </a:r>
            <a:r>
              <a:rPr lang="es-CO" sz="1700" dirty="0"/>
              <a:t>del patrimonio natural.</a:t>
            </a:r>
            <a:endParaRPr lang="es-ES" sz="1700" dirty="0"/>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s-ES" sz="1700" b="0" i="0" u="none" strike="noStrike" kern="1200" cap="none" spc="0" normalizeH="0" baseline="0" noProof="0" dirty="0" smtClean="0">
              <a:ln>
                <a:noFill/>
              </a:ln>
              <a:solidFill>
                <a:schemeClr val="tx1"/>
              </a:solidFill>
              <a:effectLst/>
              <a:uLnTx/>
              <a:uFillTx/>
              <a:latin typeface="Tahoma" pitchFamily="34" charset="0"/>
              <a:cs typeface="Tahoma" pitchFamily="34" charset="0"/>
            </a:endParaRPr>
          </a:p>
        </p:txBody>
      </p:sp>
      <p:sp>
        <p:nvSpPr>
          <p:cNvPr id="6" name="5 CuadroTexto"/>
          <p:cNvSpPr txBox="1"/>
          <p:nvPr/>
        </p:nvSpPr>
        <p:spPr>
          <a:xfrm>
            <a:off x="928662" y="1142984"/>
            <a:ext cx="1962397" cy="461665"/>
          </a:xfrm>
          <a:prstGeom prst="rect">
            <a:avLst/>
          </a:prstGeom>
          <a:noFill/>
        </p:spPr>
        <p:txBody>
          <a:bodyPr wrap="none" rtlCol="0">
            <a:spAutoFit/>
          </a:bodyPr>
          <a:lstStyle/>
          <a:p>
            <a:r>
              <a:rPr lang="es-CO" sz="2400" b="1" dirty="0" smtClean="0"/>
              <a:t>PRINCIPIOS</a:t>
            </a:r>
            <a:endParaRPr lang="es-ES" b="1" dirty="0"/>
          </a:p>
        </p:txBody>
      </p:sp>
      <p:sp>
        <p:nvSpPr>
          <p:cNvPr id="7" name="6 CuadroTexto"/>
          <p:cNvSpPr txBox="1"/>
          <p:nvPr/>
        </p:nvSpPr>
        <p:spPr>
          <a:xfrm>
            <a:off x="5000628" y="1142984"/>
            <a:ext cx="2211696" cy="461665"/>
          </a:xfrm>
          <a:prstGeom prst="rect">
            <a:avLst/>
          </a:prstGeom>
          <a:noFill/>
        </p:spPr>
        <p:txBody>
          <a:bodyPr wrap="none" rtlCol="0">
            <a:spAutoFit/>
          </a:bodyPr>
          <a:lstStyle/>
          <a:p>
            <a:r>
              <a:rPr lang="es-CO" sz="2400" b="1" dirty="0" smtClean="0"/>
              <a:t>PROPOSITOS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fade">
                                      <p:cBhvr>
                                        <p:cTn id="13" dur="1000"/>
                                        <p:tgtEl>
                                          <p:spTgt spid="5123">
                                            <p:txEl>
                                              <p:pRg st="0" end="0"/>
                                            </p:txEl>
                                          </p:spTgt>
                                        </p:tgtEl>
                                      </p:cBhvr>
                                    </p:animEffect>
                                    <p:anim calcmode="lin" valueType="num">
                                      <p:cBhvr>
                                        <p:cTn id="14"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fade">
                                      <p:cBhvr>
                                        <p:cTn id="18" dur="1000"/>
                                        <p:tgtEl>
                                          <p:spTgt spid="5123">
                                            <p:txEl>
                                              <p:pRg st="1" end="1"/>
                                            </p:txEl>
                                          </p:spTgt>
                                        </p:tgtEl>
                                      </p:cBhvr>
                                    </p:animEffect>
                                    <p:anim calcmode="lin" valueType="num">
                                      <p:cBhvr>
                                        <p:cTn id="19"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fade">
                                      <p:cBhvr>
                                        <p:cTn id="23" dur="1000"/>
                                        <p:tgtEl>
                                          <p:spTgt spid="5123">
                                            <p:txEl>
                                              <p:pRg st="2" end="2"/>
                                            </p:txEl>
                                          </p:spTgt>
                                        </p:tgtEl>
                                      </p:cBhvr>
                                    </p:animEffect>
                                    <p:anim calcmode="lin" valueType="num">
                                      <p:cBhvr>
                                        <p:cTn id="24"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123">
                                            <p:txEl>
                                              <p:pRg st="4" end="4"/>
                                            </p:txEl>
                                          </p:spTgt>
                                        </p:tgtEl>
                                        <p:attrNameLst>
                                          <p:attrName>style.visibility</p:attrName>
                                        </p:attrNameLst>
                                      </p:cBhvr>
                                      <p:to>
                                        <p:strVal val="visible"/>
                                      </p:to>
                                    </p:set>
                                    <p:animEffect transition="in" filter="fade">
                                      <p:cBhvr>
                                        <p:cTn id="33" dur="1000"/>
                                        <p:tgtEl>
                                          <p:spTgt spid="5123">
                                            <p:txEl>
                                              <p:pRg st="4" end="4"/>
                                            </p:txEl>
                                          </p:spTgt>
                                        </p:tgtEl>
                                      </p:cBhvr>
                                    </p:animEffect>
                                    <p:anim calcmode="lin" valueType="num">
                                      <p:cBhvr>
                                        <p:cTn id="34"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123">
                                            <p:txEl>
                                              <p:pRg st="5" end="5"/>
                                            </p:txEl>
                                          </p:spTgt>
                                        </p:tgtEl>
                                        <p:attrNameLst>
                                          <p:attrName>style.visibility</p:attrName>
                                        </p:attrNameLst>
                                      </p:cBhvr>
                                      <p:to>
                                        <p:strVal val="visible"/>
                                      </p:to>
                                    </p:set>
                                    <p:animEffect transition="in" filter="fade">
                                      <p:cBhvr>
                                        <p:cTn id="38" dur="1000"/>
                                        <p:tgtEl>
                                          <p:spTgt spid="5123">
                                            <p:txEl>
                                              <p:pRg st="5" end="5"/>
                                            </p:txEl>
                                          </p:spTgt>
                                        </p:tgtEl>
                                      </p:cBhvr>
                                    </p:animEffect>
                                    <p:anim calcmode="lin" valueType="num">
                                      <p:cBhvr>
                                        <p:cTn id="39"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Effect transition="in" filter="fade">
                                      <p:cBhvr>
                                        <p:cTn id="43" dur="1000"/>
                                        <p:tgtEl>
                                          <p:spTgt spid="5123">
                                            <p:txEl>
                                              <p:pRg st="6" end="6"/>
                                            </p:txEl>
                                          </p:spTgt>
                                        </p:tgtEl>
                                      </p:cBhvr>
                                    </p:animEffect>
                                    <p:anim calcmode="lin" valueType="num">
                                      <p:cBhvr>
                                        <p:cTn id="44"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123">
                                            <p:txEl>
                                              <p:pRg st="7" end="7"/>
                                            </p:txEl>
                                          </p:spTgt>
                                        </p:tgtEl>
                                        <p:attrNameLst>
                                          <p:attrName>style.visibility</p:attrName>
                                        </p:attrNameLst>
                                      </p:cBhvr>
                                      <p:to>
                                        <p:strVal val="visible"/>
                                      </p:to>
                                    </p:set>
                                    <p:animEffect transition="in" filter="fade">
                                      <p:cBhvr>
                                        <p:cTn id="48" dur="1000"/>
                                        <p:tgtEl>
                                          <p:spTgt spid="5123">
                                            <p:txEl>
                                              <p:pRg st="7" end="7"/>
                                            </p:txEl>
                                          </p:spTgt>
                                        </p:tgtEl>
                                      </p:cBhvr>
                                    </p:animEffect>
                                    <p:anim calcmode="lin" valueType="num">
                                      <p:cBhvr>
                                        <p:cTn id="49"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123">
                                            <p:txEl>
                                              <p:pRg st="8" end="8"/>
                                            </p:txEl>
                                          </p:spTgt>
                                        </p:tgtEl>
                                        <p:attrNameLst>
                                          <p:attrName>style.visibility</p:attrName>
                                        </p:attrNameLst>
                                      </p:cBhvr>
                                      <p:to>
                                        <p:strVal val="visible"/>
                                      </p:to>
                                    </p:set>
                                    <p:animEffect transition="in" filter="fade">
                                      <p:cBhvr>
                                        <p:cTn id="53" dur="1000"/>
                                        <p:tgtEl>
                                          <p:spTgt spid="5123">
                                            <p:txEl>
                                              <p:pRg st="8" end="8"/>
                                            </p:txEl>
                                          </p:spTgt>
                                        </p:tgtEl>
                                      </p:cBhvr>
                                    </p:animEffect>
                                    <p:anim calcmode="lin" valueType="num">
                                      <p:cBhvr>
                                        <p:cTn id="5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123">
                                            <p:txEl>
                                              <p:pRg st="9" end="9"/>
                                            </p:txEl>
                                          </p:spTgt>
                                        </p:tgtEl>
                                        <p:attrNameLst>
                                          <p:attrName>style.visibility</p:attrName>
                                        </p:attrNameLst>
                                      </p:cBhvr>
                                      <p:to>
                                        <p:strVal val="visible"/>
                                      </p:to>
                                    </p:set>
                                    <p:animEffect transition="in" filter="fade">
                                      <p:cBhvr>
                                        <p:cTn id="58" dur="1000"/>
                                        <p:tgtEl>
                                          <p:spTgt spid="5123">
                                            <p:txEl>
                                              <p:pRg st="9" end="9"/>
                                            </p:txEl>
                                          </p:spTgt>
                                        </p:tgtEl>
                                      </p:cBhvr>
                                    </p:animEffect>
                                    <p:anim calcmode="lin" valueType="num">
                                      <p:cBhvr>
                                        <p:cTn id="59"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512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5123">
                                            <p:txEl>
                                              <p:pRg st="10" end="10"/>
                                            </p:txEl>
                                          </p:spTgt>
                                        </p:tgtEl>
                                        <p:attrNameLst>
                                          <p:attrName>style.visibility</p:attrName>
                                        </p:attrNameLst>
                                      </p:cBhvr>
                                      <p:to>
                                        <p:strVal val="visible"/>
                                      </p:to>
                                    </p:set>
                                    <p:animEffect transition="in" filter="fade">
                                      <p:cBhvr>
                                        <p:cTn id="63" dur="1000"/>
                                        <p:tgtEl>
                                          <p:spTgt spid="5123">
                                            <p:txEl>
                                              <p:pRg st="10" end="10"/>
                                            </p:txEl>
                                          </p:spTgt>
                                        </p:tgtEl>
                                      </p:cBhvr>
                                    </p:animEffect>
                                    <p:anim calcmode="lin" valueType="num">
                                      <p:cBhvr>
                                        <p:cTn id="64"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1000"/>
                                        <p:tgtEl>
                                          <p:spTgt spid="5">
                                            <p:txEl>
                                              <p:pRg st="0" end="0"/>
                                            </p:txEl>
                                          </p:spTgt>
                                        </p:tgtEl>
                                      </p:cBhvr>
                                    </p:animEffect>
                                    <p:anim calcmode="lin" valueType="num">
                                      <p:cBhvr>
                                        <p:cTn id="7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
                                            <p:txEl>
                                              <p:pRg st="2" end="2"/>
                                            </p:txEl>
                                          </p:spTgt>
                                        </p:tgtEl>
                                        <p:attrNameLst>
                                          <p:attrName>style.visibility</p:attrName>
                                        </p:attrNameLst>
                                      </p:cBhvr>
                                      <p:to>
                                        <p:strVal val="visible"/>
                                      </p:to>
                                    </p:set>
                                    <p:animEffect transition="in" filter="fade">
                                      <p:cBhvr>
                                        <p:cTn id="75" dur="1000"/>
                                        <p:tgtEl>
                                          <p:spTgt spid="5">
                                            <p:txEl>
                                              <p:pRg st="2" end="2"/>
                                            </p:txEl>
                                          </p:spTgt>
                                        </p:tgtEl>
                                      </p:cBhvr>
                                    </p:animEffect>
                                    <p:anim calcmode="lin" valueType="num">
                                      <p:cBhvr>
                                        <p:cTn id="7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
                                            <p:txEl>
                                              <p:pRg st="4" end="4"/>
                                            </p:txEl>
                                          </p:spTgt>
                                        </p:tgtEl>
                                        <p:attrNameLst>
                                          <p:attrName>style.visibility</p:attrName>
                                        </p:attrNameLst>
                                      </p:cBhvr>
                                      <p:to>
                                        <p:strVal val="visible"/>
                                      </p:to>
                                    </p:set>
                                    <p:animEffect transition="in" filter="fade">
                                      <p:cBhvr>
                                        <p:cTn id="80" dur="1000"/>
                                        <p:tgtEl>
                                          <p:spTgt spid="5">
                                            <p:txEl>
                                              <p:pRg st="4" end="4"/>
                                            </p:txEl>
                                          </p:spTgt>
                                        </p:tgtEl>
                                      </p:cBhvr>
                                    </p:animEffect>
                                    <p:anim calcmode="lin" valueType="num">
                                      <p:cBhvr>
                                        <p:cTn id="8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
                                            <p:txEl>
                                              <p:pRg st="6" end="6"/>
                                            </p:txEl>
                                          </p:spTgt>
                                        </p:tgtEl>
                                        <p:attrNameLst>
                                          <p:attrName>style.visibility</p:attrName>
                                        </p:attrNameLst>
                                      </p:cBhvr>
                                      <p:to>
                                        <p:strVal val="visible"/>
                                      </p:to>
                                    </p:set>
                                    <p:animEffect transition="in" filter="fade">
                                      <p:cBhvr>
                                        <p:cTn id="85" dur="1000"/>
                                        <p:tgtEl>
                                          <p:spTgt spid="5">
                                            <p:txEl>
                                              <p:pRg st="6" end="6"/>
                                            </p:txEl>
                                          </p:spTgt>
                                        </p:tgtEl>
                                      </p:cBhvr>
                                    </p:animEffect>
                                    <p:anim calcmode="lin" valueType="num">
                                      <p:cBhvr>
                                        <p:cTn id="8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6" end="6"/>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5">
                                            <p:txEl>
                                              <p:pRg st="8" end="8"/>
                                            </p:txEl>
                                          </p:spTgt>
                                        </p:tgtEl>
                                        <p:attrNameLst>
                                          <p:attrName>style.visibility</p:attrName>
                                        </p:attrNameLst>
                                      </p:cBhvr>
                                      <p:to>
                                        <p:strVal val="visible"/>
                                      </p:to>
                                    </p:set>
                                    <p:animEffect transition="in" filter="fade">
                                      <p:cBhvr>
                                        <p:cTn id="90" dur="1000"/>
                                        <p:tgtEl>
                                          <p:spTgt spid="5">
                                            <p:txEl>
                                              <p:pRg st="8" end="8"/>
                                            </p:txEl>
                                          </p:spTgt>
                                        </p:tgtEl>
                                      </p:cBhvr>
                                    </p:animEffect>
                                    <p:anim calcmode="lin" valueType="num">
                                      <p:cBhvr>
                                        <p:cTn id="9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8" end="8"/>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5">
                                            <p:txEl>
                                              <p:pRg st="10" end="10"/>
                                            </p:txEl>
                                          </p:spTgt>
                                        </p:tgtEl>
                                        <p:attrNameLst>
                                          <p:attrName>style.visibility</p:attrName>
                                        </p:attrNameLst>
                                      </p:cBhvr>
                                      <p:to>
                                        <p:strVal val="visible"/>
                                      </p:to>
                                    </p:set>
                                    <p:animEffect transition="in" filter="fade">
                                      <p:cBhvr>
                                        <p:cTn id="95" dur="1000"/>
                                        <p:tgtEl>
                                          <p:spTgt spid="5">
                                            <p:txEl>
                                              <p:pRg st="10" end="10"/>
                                            </p:txEl>
                                          </p:spTgt>
                                        </p:tgtEl>
                                      </p:cBhvr>
                                    </p:animEffect>
                                    <p:anim calcmode="lin" valueType="num">
                                      <p:cBhvr>
                                        <p:cTn id="9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9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Personalizado 13">
      <a:dk1>
        <a:sysClr val="windowText" lastClr="000000"/>
      </a:dk1>
      <a:lt1>
        <a:sysClr val="window" lastClr="FFFFFF"/>
      </a:lt1>
      <a:dk2>
        <a:srgbClr val="4F81BD"/>
      </a:dk2>
      <a:lt2>
        <a:srgbClr val="FBF23B"/>
      </a:lt2>
      <a:accent1>
        <a:srgbClr val="4F81BD"/>
      </a:accent1>
      <a:accent2>
        <a:srgbClr val="C0504D"/>
      </a:accent2>
      <a:accent3>
        <a:srgbClr val="9BBB59"/>
      </a:accent3>
      <a:accent4>
        <a:srgbClr val="8064A2"/>
      </a:accent4>
      <a:accent5>
        <a:srgbClr val="4BACC6"/>
      </a:accent5>
      <a:accent6>
        <a:srgbClr val="F79646"/>
      </a:accent6>
      <a:hlink>
        <a:srgbClr val="92D050"/>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484</TotalTime>
  <Words>3027</Words>
  <Application>Microsoft Office PowerPoint</Application>
  <PresentationFormat>Presentación en pantalla (4:3)</PresentationFormat>
  <Paragraphs>370</Paragraphs>
  <Slides>27</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Arial</vt:lpstr>
      <vt:lpstr>Calibri</vt:lpstr>
      <vt:lpstr>Metro</vt:lpstr>
      <vt:lpstr>“SANTUARIO CORRESPONSABLE AMBIENTALMENTE” </vt:lpstr>
      <vt:lpstr>CONCEPTO DE GESTIÓN AMBIENTAL</vt:lpstr>
      <vt:lpstr>CONCEPTO DE GESTIÓN AMBIENTAL</vt:lpstr>
      <vt:lpstr>CONTEXTO</vt:lpstr>
      <vt:lpstr>SINTESIS DIAGNOSTICA - INDICADORES</vt:lpstr>
      <vt:lpstr>PLANEACION ESTRATÉGICA</vt:lpstr>
      <vt:lpstr>PLANEACION ESTRATÉGICA</vt:lpstr>
      <vt:lpstr>PLANEACION ESTRATÉGICA</vt:lpstr>
      <vt:lpstr>PLANEACION ESTRATÉGICA</vt:lpstr>
      <vt:lpstr>POLITICAS</vt:lpstr>
      <vt:lpstr>MAPA DE PROCESOS DE GESTION AMBIENTAL MUNICIPAL</vt:lpstr>
      <vt:lpstr>EJES ESTRUCTURANTES</vt:lpstr>
      <vt:lpstr>DISEÑO METODOLÓGICO </vt:lpstr>
      <vt:lpstr>DISEÑO METODOLÓGICO </vt:lpstr>
      <vt:lpstr>PROPUESTA DE GESTION AMBIENTAL </vt:lpstr>
      <vt:lpstr>PROGRAMAS Y PROYECTOS </vt:lpstr>
      <vt:lpstr>PROGRAMAS Y PROYECTOS </vt:lpstr>
      <vt:lpstr>PROGRAMAS Y PROYECTOS </vt:lpstr>
      <vt:lpstr>Diapositiva 19</vt:lpstr>
      <vt:lpstr>Diapositiva 20</vt:lpstr>
      <vt:lpstr>PROGRAMAS Y PROYECTOS </vt:lpstr>
      <vt:lpstr>Diapositiva 22</vt:lpstr>
      <vt:lpstr>PROGRAMAS Y PROYECTOS </vt:lpstr>
      <vt:lpstr>MECANISMOS DE FINANCIAMIENTO DEL PLAN </vt:lpstr>
      <vt:lpstr>MECANISMOS DE FINANCIAMIENTO DEL PLAN </vt:lpstr>
      <vt:lpstr>ESQUEMA DE COORDINACION  PARA LA GAM</vt:lpstr>
      <vt:lpstr>¡ ¡ MUCHAS   GRACIAS ! !</vt:lpstr>
    </vt:vector>
  </TitlesOfParts>
  <Company>UNIVERSIDAD TECNOLOGICA DE PEREIRA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DEL PLAN </dc:title>
  <dc:creator>UNIVERSIDAD TECNOLOGICA DE PEREIRA</dc:creator>
  <cp:lastModifiedBy>CAMILO</cp:lastModifiedBy>
  <cp:revision>57</cp:revision>
  <dcterms:created xsi:type="dcterms:W3CDTF">2008-05-20T17:08:26Z</dcterms:created>
  <dcterms:modified xsi:type="dcterms:W3CDTF">2008-06-11T10:18:10Z</dcterms:modified>
</cp:coreProperties>
</file>