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72" r:id="rId4"/>
    <p:sldId id="292" r:id="rId5"/>
    <p:sldId id="274" r:id="rId6"/>
    <p:sldId id="291" r:id="rId7"/>
    <p:sldId id="262" r:id="rId8"/>
    <p:sldId id="276" r:id="rId9"/>
    <p:sldId id="288" r:id="rId10"/>
    <p:sldId id="289" r:id="rId11"/>
    <p:sldId id="280" r:id="rId12"/>
    <p:sldId id="293" r:id="rId13"/>
    <p:sldId id="286" r:id="rId14"/>
    <p:sldId id="287" r:id="rId15"/>
    <p:sldId id="258" r:id="rId16"/>
    <p:sldId id="264" r:id="rId17"/>
    <p:sldId id="265" r:id="rId18"/>
    <p:sldId id="266" r:id="rId19"/>
    <p:sldId id="283" r:id="rId20"/>
    <p:sldId id="284" r:id="rId21"/>
    <p:sldId id="281" r:id="rId22"/>
    <p:sldId id="290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D51CA-B23F-4B43-B1AD-7F45E8E97E23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2CB0389-531D-4B7F-9948-AA1AB6B77291}">
      <dgm:prSet phldrT="[Texto]" custT="1"/>
      <dgm:spPr/>
      <dgm:t>
        <a:bodyPr/>
        <a:lstStyle/>
        <a:p>
          <a:r>
            <a:rPr lang="es-CO" sz="1800" dirty="0" smtClean="0"/>
            <a:t>Costos de Producción</a:t>
          </a:r>
          <a:endParaRPr lang="es-CO" sz="1800" dirty="0"/>
        </a:p>
      </dgm:t>
    </dgm:pt>
    <dgm:pt modelId="{9E1C34DB-FBA0-4B86-9F36-FF1004AFFFB8}" type="parTrans" cxnId="{7C8C6FEF-CC9E-4A66-AF67-666D7B86E812}">
      <dgm:prSet/>
      <dgm:spPr/>
      <dgm:t>
        <a:bodyPr/>
        <a:lstStyle/>
        <a:p>
          <a:endParaRPr lang="es-CO" sz="1800"/>
        </a:p>
      </dgm:t>
    </dgm:pt>
    <dgm:pt modelId="{285E7CB6-E91C-4A63-AB3C-9B2D05E8DCC0}" type="sibTrans" cxnId="{7C8C6FEF-CC9E-4A66-AF67-666D7B86E812}">
      <dgm:prSet/>
      <dgm:spPr/>
      <dgm:t>
        <a:bodyPr/>
        <a:lstStyle/>
        <a:p>
          <a:endParaRPr lang="es-CO" sz="1800"/>
        </a:p>
      </dgm:t>
    </dgm:pt>
    <dgm:pt modelId="{5C2B6A5E-08C4-46CF-8401-F2F6935C1B4D}">
      <dgm:prSet phldrT="[Texto]" custT="1"/>
      <dgm:spPr/>
      <dgm:t>
        <a:bodyPr/>
        <a:lstStyle/>
        <a:p>
          <a:r>
            <a:rPr lang="es-CO" sz="1800" dirty="0" smtClean="0"/>
            <a:t>Costos Directos: materiales y mano de obra.</a:t>
          </a:r>
          <a:endParaRPr lang="es-CO" sz="1800" dirty="0"/>
        </a:p>
      </dgm:t>
    </dgm:pt>
    <dgm:pt modelId="{7DEE7918-3777-4597-A9E2-C0490BBE9B2B}" type="parTrans" cxnId="{E0739971-4FD1-41FB-B325-E3F6CDC8FFE8}">
      <dgm:prSet/>
      <dgm:spPr/>
      <dgm:t>
        <a:bodyPr/>
        <a:lstStyle/>
        <a:p>
          <a:endParaRPr lang="es-CO" sz="1800"/>
        </a:p>
      </dgm:t>
    </dgm:pt>
    <dgm:pt modelId="{5B2C907D-DA69-43BE-85CA-DC9AC380F889}" type="sibTrans" cxnId="{E0739971-4FD1-41FB-B325-E3F6CDC8FFE8}">
      <dgm:prSet/>
      <dgm:spPr/>
      <dgm:t>
        <a:bodyPr/>
        <a:lstStyle/>
        <a:p>
          <a:endParaRPr lang="es-CO" sz="1800"/>
        </a:p>
      </dgm:t>
    </dgm:pt>
    <dgm:pt modelId="{450284AA-7C4A-4AD9-9F0B-8A9CCD68C9E7}">
      <dgm:prSet phldrT="[Texto]" custT="1"/>
      <dgm:spPr/>
      <dgm:t>
        <a:bodyPr/>
        <a:lstStyle/>
        <a:p>
          <a:r>
            <a:rPr lang="es-CO" sz="1800" dirty="0" smtClean="0"/>
            <a:t>Costos Indirectos: servicio técnico.</a:t>
          </a:r>
          <a:endParaRPr lang="es-CO" sz="1800" dirty="0"/>
        </a:p>
      </dgm:t>
    </dgm:pt>
    <dgm:pt modelId="{00F0814E-08D3-4593-B1E7-D92C2DCDA25B}" type="parTrans" cxnId="{5B17CB31-6633-4D52-9244-48B2713D9BBD}">
      <dgm:prSet/>
      <dgm:spPr/>
      <dgm:t>
        <a:bodyPr/>
        <a:lstStyle/>
        <a:p>
          <a:endParaRPr lang="es-CO" sz="1800"/>
        </a:p>
      </dgm:t>
    </dgm:pt>
    <dgm:pt modelId="{96DF7BAD-863B-4B97-952B-5FC29999CF71}" type="sibTrans" cxnId="{5B17CB31-6633-4D52-9244-48B2713D9BBD}">
      <dgm:prSet/>
      <dgm:spPr/>
      <dgm:t>
        <a:bodyPr/>
        <a:lstStyle/>
        <a:p>
          <a:endParaRPr lang="es-CO" sz="1800"/>
        </a:p>
      </dgm:t>
    </dgm:pt>
    <dgm:pt modelId="{B79DB651-A5D0-4053-9AA8-4A5CD42D4C85}">
      <dgm:prSet phldrT="[Texto]" custT="1"/>
      <dgm:spPr/>
      <dgm:t>
        <a:bodyPr/>
        <a:lstStyle/>
        <a:p>
          <a:r>
            <a:rPr lang="es-CO" sz="1800" dirty="0" smtClean="0"/>
            <a:t>Gastos de Comercialización</a:t>
          </a:r>
          <a:endParaRPr lang="es-CO" sz="1800" dirty="0"/>
        </a:p>
      </dgm:t>
    </dgm:pt>
    <dgm:pt modelId="{7E4A573C-358F-44D2-B1B7-3966EB37BDFC}" type="parTrans" cxnId="{FCE199D2-7BCA-4D95-8836-C8E5956999BA}">
      <dgm:prSet/>
      <dgm:spPr/>
      <dgm:t>
        <a:bodyPr/>
        <a:lstStyle/>
        <a:p>
          <a:endParaRPr lang="es-CO" sz="1800"/>
        </a:p>
      </dgm:t>
    </dgm:pt>
    <dgm:pt modelId="{6AC57CE6-8831-4578-8301-E4328513346D}" type="sibTrans" cxnId="{FCE199D2-7BCA-4D95-8836-C8E5956999BA}">
      <dgm:prSet/>
      <dgm:spPr/>
      <dgm:t>
        <a:bodyPr/>
        <a:lstStyle/>
        <a:p>
          <a:endParaRPr lang="es-CO" sz="1800"/>
        </a:p>
      </dgm:t>
    </dgm:pt>
    <dgm:pt modelId="{780136AE-A0D5-4A7A-8DE5-79240647B2B1}">
      <dgm:prSet phldrT="[Texto]" custT="1"/>
      <dgm:spPr/>
      <dgm:t>
        <a:bodyPr/>
        <a:lstStyle/>
        <a:p>
          <a:r>
            <a:rPr lang="es-CO" sz="1800" dirty="0" smtClean="0"/>
            <a:t>Publicidad</a:t>
          </a:r>
          <a:endParaRPr lang="es-CO" sz="1800" dirty="0"/>
        </a:p>
      </dgm:t>
    </dgm:pt>
    <dgm:pt modelId="{D104B882-4794-411F-A84F-B64867D73E89}" type="parTrans" cxnId="{1A2793AC-C131-4D38-B933-46D486ABAC0A}">
      <dgm:prSet/>
      <dgm:spPr/>
      <dgm:t>
        <a:bodyPr/>
        <a:lstStyle/>
        <a:p>
          <a:endParaRPr lang="es-CO" sz="1800"/>
        </a:p>
      </dgm:t>
    </dgm:pt>
    <dgm:pt modelId="{11E5310B-A532-46CE-83FA-CD80D80DD088}" type="sibTrans" cxnId="{1A2793AC-C131-4D38-B933-46D486ABAC0A}">
      <dgm:prSet/>
      <dgm:spPr/>
      <dgm:t>
        <a:bodyPr/>
        <a:lstStyle/>
        <a:p>
          <a:endParaRPr lang="es-CO" sz="1800"/>
        </a:p>
      </dgm:t>
    </dgm:pt>
    <dgm:pt modelId="{ED3E2A4D-8E79-4CD0-A09A-95CEC4889851}">
      <dgm:prSet phldrT="[Texto]" custT="1"/>
      <dgm:spPr/>
      <dgm:t>
        <a:bodyPr/>
        <a:lstStyle/>
        <a:p>
          <a:r>
            <a:rPr lang="es-CO" sz="1800" dirty="0" smtClean="0"/>
            <a:t>Gastos Administrativos</a:t>
          </a:r>
          <a:endParaRPr lang="es-CO" sz="1800" dirty="0"/>
        </a:p>
      </dgm:t>
    </dgm:pt>
    <dgm:pt modelId="{3C35DB24-886D-4C0C-B06F-844D1EAF70D1}" type="parTrans" cxnId="{57D3C990-AB98-44D1-9EC5-64EAA6C8B0DD}">
      <dgm:prSet/>
      <dgm:spPr/>
      <dgm:t>
        <a:bodyPr/>
        <a:lstStyle/>
        <a:p>
          <a:endParaRPr lang="es-CO" sz="1800"/>
        </a:p>
      </dgm:t>
    </dgm:pt>
    <dgm:pt modelId="{A543F90C-E10F-43F9-8232-21538864B43B}" type="sibTrans" cxnId="{57D3C990-AB98-44D1-9EC5-64EAA6C8B0DD}">
      <dgm:prSet/>
      <dgm:spPr/>
      <dgm:t>
        <a:bodyPr/>
        <a:lstStyle/>
        <a:p>
          <a:endParaRPr lang="es-CO" sz="1800"/>
        </a:p>
      </dgm:t>
    </dgm:pt>
    <dgm:pt modelId="{1788BFCF-63A5-478C-ACB4-41A04D093EB0}">
      <dgm:prSet phldrT="[Texto]" custT="1"/>
      <dgm:spPr/>
      <dgm:t>
        <a:bodyPr/>
        <a:lstStyle/>
        <a:p>
          <a:r>
            <a:rPr lang="es-CO" sz="1800" dirty="0" smtClean="0"/>
            <a:t>Administración</a:t>
          </a:r>
          <a:endParaRPr lang="es-CO" sz="1800" dirty="0"/>
        </a:p>
      </dgm:t>
    </dgm:pt>
    <dgm:pt modelId="{562C83CD-847D-469C-9352-AFB59CA1975B}" type="parTrans" cxnId="{DD8A8835-2EE9-4365-B212-E595DC1AEA40}">
      <dgm:prSet/>
      <dgm:spPr/>
      <dgm:t>
        <a:bodyPr/>
        <a:lstStyle/>
        <a:p>
          <a:endParaRPr lang="es-CO" sz="1800"/>
        </a:p>
      </dgm:t>
    </dgm:pt>
    <dgm:pt modelId="{D512AA07-3E5C-4DD0-A294-16B0D85186CB}" type="sibTrans" cxnId="{DD8A8835-2EE9-4365-B212-E595DC1AEA40}">
      <dgm:prSet/>
      <dgm:spPr/>
      <dgm:t>
        <a:bodyPr/>
        <a:lstStyle/>
        <a:p>
          <a:endParaRPr lang="es-CO" sz="1800"/>
        </a:p>
      </dgm:t>
    </dgm:pt>
    <dgm:pt modelId="{B00FAE6E-B307-4D04-AE97-E7A6A278B130}">
      <dgm:prSet phldrT="[Texto]" custT="1"/>
      <dgm:spPr/>
      <dgm:t>
        <a:bodyPr/>
        <a:lstStyle/>
        <a:p>
          <a:r>
            <a:rPr lang="es-CO" sz="1800" dirty="0" smtClean="0"/>
            <a:t>Mantenimiento</a:t>
          </a:r>
          <a:endParaRPr lang="es-CO" sz="1800" dirty="0"/>
        </a:p>
      </dgm:t>
    </dgm:pt>
    <dgm:pt modelId="{E5702DF0-62DE-4FFF-A704-6320F778BD37}" type="parTrans" cxnId="{F43F816F-72A0-417E-8495-886005C0EE74}">
      <dgm:prSet/>
      <dgm:spPr/>
      <dgm:t>
        <a:bodyPr/>
        <a:lstStyle/>
        <a:p>
          <a:endParaRPr lang="es-CO" sz="1800"/>
        </a:p>
      </dgm:t>
    </dgm:pt>
    <dgm:pt modelId="{EE734678-5C31-4719-9516-43611AD866B6}" type="sibTrans" cxnId="{F43F816F-72A0-417E-8495-886005C0EE74}">
      <dgm:prSet/>
      <dgm:spPr/>
      <dgm:t>
        <a:bodyPr/>
        <a:lstStyle/>
        <a:p>
          <a:endParaRPr lang="es-CO" sz="1800"/>
        </a:p>
      </dgm:t>
    </dgm:pt>
    <dgm:pt modelId="{1B320C2D-0558-4954-B7B9-198E81915F4C}">
      <dgm:prSet phldrT="[Texto]" custT="1"/>
      <dgm:spPr/>
      <dgm:t>
        <a:bodyPr/>
        <a:lstStyle/>
        <a:p>
          <a:r>
            <a:rPr lang="es-CO" sz="1800" dirty="0" smtClean="0"/>
            <a:t>Materiales de Oficina</a:t>
          </a:r>
          <a:endParaRPr lang="es-CO" sz="1800" dirty="0"/>
        </a:p>
      </dgm:t>
    </dgm:pt>
    <dgm:pt modelId="{A29AE0AD-F9ED-4DF2-A260-B833289C8263}" type="parTrans" cxnId="{508048E1-AC52-451F-B5F2-F4D7BA7233B8}">
      <dgm:prSet/>
      <dgm:spPr/>
      <dgm:t>
        <a:bodyPr/>
        <a:lstStyle/>
        <a:p>
          <a:endParaRPr lang="es-CO" sz="1800"/>
        </a:p>
      </dgm:t>
    </dgm:pt>
    <dgm:pt modelId="{447B39F8-8607-42BD-B58F-CAB31B331332}" type="sibTrans" cxnId="{508048E1-AC52-451F-B5F2-F4D7BA7233B8}">
      <dgm:prSet/>
      <dgm:spPr/>
      <dgm:t>
        <a:bodyPr/>
        <a:lstStyle/>
        <a:p>
          <a:endParaRPr lang="es-CO" sz="1800"/>
        </a:p>
      </dgm:t>
    </dgm:pt>
    <dgm:pt modelId="{21A660BD-E510-46BC-B278-D1163C309DDE}" type="pres">
      <dgm:prSet presAssocID="{C61D51CA-B23F-4B43-B1AD-7F45E8E97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C9A2C88-640F-4710-9360-8C81B5F534FF}" type="pres">
      <dgm:prSet presAssocID="{F2CB0389-531D-4B7F-9948-AA1AB6B77291}" presName="composite" presStyleCnt="0"/>
      <dgm:spPr/>
    </dgm:pt>
    <dgm:pt modelId="{66A153E3-066B-4E36-8830-4E295756B64A}" type="pres">
      <dgm:prSet presAssocID="{F2CB0389-531D-4B7F-9948-AA1AB6B772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B2384A-7E29-4A63-A1AD-E3CB3A3C4DBB}" type="pres">
      <dgm:prSet presAssocID="{F2CB0389-531D-4B7F-9948-AA1AB6B77291}" presName="desTx" presStyleLbl="alignAccFollowNode1" presStyleIdx="0" presStyleCnt="3" custLinFactNeighborX="-2705" custLinFactNeighborY="-4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0219C3-9ABF-46F0-9559-4F96D5B523A1}" type="pres">
      <dgm:prSet presAssocID="{285E7CB6-E91C-4A63-AB3C-9B2D05E8DCC0}" presName="space" presStyleCnt="0"/>
      <dgm:spPr/>
    </dgm:pt>
    <dgm:pt modelId="{E7B1AE87-698D-4F4E-8010-8831A1F2BB34}" type="pres">
      <dgm:prSet presAssocID="{B79DB651-A5D0-4053-9AA8-4A5CD42D4C85}" presName="composite" presStyleCnt="0"/>
      <dgm:spPr/>
    </dgm:pt>
    <dgm:pt modelId="{768AB68B-3CCD-49A7-B8C9-07BD245A7B59}" type="pres">
      <dgm:prSet presAssocID="{B79DB651-A5D0-4053-9AA8-4A5CD42D4C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194186-5F2D-4A2B-9762-0A9B97F78A15}" type="pres">
      <dgm:prSet presAssocID="{B79DB651-A5D0-4053-9AA8-4A5CD42D4C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8FDF63-BE26-4428-8012-B7926A4EB2BE}" type="pres">
      <dgm:prSet presAssocID="{6AC57CE6-8831-4578-8301-E4328513346D}" presName="space" presStyleCnt="0"/>
      <dgm:spPr/>
    </dgm:pt>
    <dgm:pt modelId="{53AEB798-ED4C-4386-9521-1B9312F909E0}" type="pres">
      <dgm:prSet presAssocID="{ED3E2A4D-8E79-4CD0-A09A-95CEC4889851}" presName="composite" presStyleCnt="0"/>
      <dgm:spPr/>
    </dgm:pt>
    <dgm:pt modelId="{420ED13B-6526-4FA7-A4E7-85C231056BB9}" type="pres">
      <dgm:prSet presAssocID="{ED3E2A4D-8E79-4CD0-A09A-95CEC48898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2D8984-E8F6-487E-BD90-0618430E016B}" type="pres">
      <dgm:prSet presAssocID="{ED3E2A4D-8E79-4CD0-A09A-95CEC48898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3F816F-72A0-417E-8495-886005C0EE74}" srcId="{ED3E2A4D-8E79-4CD0-A09A-95CEC4889851}" destId="{B00FAE6E-B307-4D04-AE97-E7A6A278B130}" srcOrd="1" destOrd="0" parTransId="{E5702DF0-62DE-4FFF-A704-6320F778BD37}" sibTransId="{EE734678-5C31-4719-9516-43611AD866B6}"/>
    <dgm:cxn modelId="{AB9E443A-35A7-459F-81D4-E169C996C6C9}" type="presOf" srcId="{F2CB0389-531D-4B7F-9948-AA1AB6B77291}" destId="{66A153E3-066B-4E36-8830-4E295756B64A}" srcOrd="0" destOrd="0" presId="urn:microsoft.com/office/officeart/2005/8/layout/hList1"/>
    <dgm:cxn modelId="{57D3C990-AB98-44D1-9EC5-64EAA6C8B0DD}" srcId="{C61D51CA-B23F-4B43-B1AD-7F45E8E97E23}" destId="{ED3E2A4D-8E79-4CD0-A09A-95CEC4889851}" srcOrd="2" destOrd="0" parTransId="{3C35DB24-886D-4C0C-B06F-844D1EAF70D1}" sibTransId="{A543F90C-E10F-43F9-8232-21538864B43B}"/>
    <dgm:cxn modelId="{DD8A8835-2EE9-4365-B212-E595DC1AEA40}" srcId="{ED3E2A4D-8E79-4CD0-A09A-95CEC4889851}" destId="{1788BFCF-63A5-478C-ACB4-41A04D093EB0}" srcOrd="0" destOrd="0" parTransId="{562C83CD-847D-469C-9352-AFB59CA1975B}" sibTransId="{D512AA07-3E5C-4DD0-A294-16B0D85186CB}"/>
    <dgm:cxn modelId="{1A2793AC-C131-4D38-B933-46D486ABAC0A}" srcId="{B79DB651-A5D0-4053-9AA8-4A5CD42D4C85}" destId="{780136AE-A0D5-4A7A-8DE5-79240647B2B1}" srcOrd="0" destOrd="0" parTransId="{D104B882-4794-411F-A84F-B64867D73E89}" sibTransId="{11E5310B-A532-46CE-83FA-CD80D80DD088}"/>
    <dgm:cxn modelId="{5B17CB31-6633-4D52-9244-48B2713D9BBD}" srcId="{F2CB0389-531D-4B7F-9948-AA1AB6B77291}" destId="{450284AA-7C4A-4AD9-9F0B-8A9CCD68C9E7}" srcOrd="1" destOrd="0" parTransId="{00F0814E-08D3-4593-B1E7-D92C2DCDA25B}" sibTransId="{96DF7BAD-863B-4B97-952B-5FC29999CF71}"/>
    <dgm:cxn modelId="{508048E1-AC52-451F-B5F2-F4D7BA7233B8}" srcId="{ED3E2A4D-8E79-4CD0-A09A-95CEC4889851}" destId="{1B320C2D-0558-4954-B7B9-198E81915F4C}" srcOrd="2" destOrd="0" parTransId="{A29AE0AD-F9ED-4DF2-A260-B833289C8263}" sibTransId="{447B39F8-8607-42BD-B58F-CAB31B331332}"/>
    <dgm:cxn modelId="{A75BCC43-D582-4079-B931-59BB0FA1A27C}" type="presOf" srcId="{5C2B6A5E-08C4-46CF-8401-F2F6935C1B4D}" destId="{17B2384A-7E29-4A63-A1AD-E3CB3A3C4DBB}" srcOrd="0" destOrd="0" presId="urn:microsoft.com/office/officeart/2005/8/layout/hList1"/>
    <dgm:cxn modelId="{7617E89B-B510-4B5F-A3B5-907B953866EA}" type="presOf" srcId="{B00FAE6E-B307-4D04-AE97-E7A6A278B130}" destId="{F72D8984-E8F6-487E-BD90-0618430E016B}" srcOrd="0" destOrd="1" presId="urn:microsoft.com/office/officeart/2005/8/layout/hList1"/>
    <dgm:cxn modelId="{FCE199D2-7BCA-4D95-8836-C8E5956999BA}" srcId="{C61D51CA-B23F-4B43-B1AD-7F45E8E97E23}" destId="{B79DB651-A5D0-4053-9AA8-4A5CD42D4C85}" srcOrd="1" destOrd="0" parTransId="{7E4A573C-358F-44D2-B1B7-3966EB37BDFC}" sibTransId="{6AC57CE6-8831-4578-8301-E4328513346D}"/>
    <dgm:cxn modelId="{ABA96D57-8168-46E8-8E74-5E150F564848}" type="presOf" srcId="{C61D51CA-B23F-4B43-B1AD-7F45E8E97E23}" destId="{21A660BD-E510-46BC-B278-D1163C309DDE}" srcOrd="0" destOrd="0" presId="urn:microsoft.com/office/officeart/2005/8/layout/hList1"/>
    <dgm:cxn modelId="{9C79B7F7-76D0-4B59-9B34-E5FC5FEE00C9}" type="presOf" srcId="{780136AE-A0D5-4A7A-8DE5-79240647B2B1}" destId="{34194186-5F2D-4A2B-9762-0A9B97F78A15}" srcOrd="0" destOrd="0" presId="urn:microsoft.com/office/officeart/2005/8/layout/hList1"/>
    <dgm:cxn modelId="{4D72BF2B-DD13-43D5-ADD3-DD1E06F4EFAA}" type="presOf" srcId="{ED3E2A4D-8E79-4CD0-A09A-95CEC4889851}" destId="{420ED13B-6526-4FA7-A4E7-85C231056BB9}" srcOrd="0" destOrd="0" presId="urn:microsoft.com/office/officeart/2005/8/layout/hList1"/>
    <dgm:cxn modelId="{7C8C6FEF-CC9E-4A66-AF67-666D7B86E812}" srcId="{C61D51CA-B23F-4B43-B1AD-7F45E8E97E23}" destId="{F2CB0389-531D-4B7F-9948-AA1AB6B77291}" srcOrd="0" destOrd="0" parTransId="{9E1C34DB-FBA0-4B86-9F36-FF1004AFFFB8}" sibTransId="{285E7CB6-E91C-4A63-AB3C-9B2D05E8DCC0}"/>
    <dgm:cxn modelId="{6B5FA717-0B62-4027-B741-98AB9A514701}" type="presOf" srcId="{1B320C2D-0558-4954-B7B9-198E81915F4C}" destId="{F72D8984-E8F6-487E-BD90-0618430E016B}" srcOrd="0" destOrd="2" presId="urn:microsoft.com/office/officeart/2005/8/layout/hList1"/>
    <dgm:cxn modelId="{D4D3F783-3A21-4163-98F8-512F31573E0C}" type="presOf" srcId="{B79DB651-A5D0-4053-9AA8-4A5CD42D4C85}" destId="{768AB68B-3CCD-49A7-B8C9-07BD245A7B59}" srcOrd="0" destOrd="0" presId="urn:microsoft.com/office/officeart/2005/8/layout/hList1"/>
    <dgm:cxn modelId="{1ED18433-CFFC-428B-ADB6-3415A9CFEA1F}" type="presOf" srcId="{450284AA-7C4A-4AD9-9F0B-8A9CCD68C9E7}" destId="{17B2384A-7E29-4A63-A1AD-E3CB3A3C4DBB}" srcOrd="0" destOrd="1" presId="urn:microsoft.com/office/officeart/2005/8/layout/hList1"/>
    <dgm:cxn modelId="{ECD4E78C-EB64-4895-A9A2-791EE8E9BDDD}" type="presOf" srcId="{1788BFCF-63A5-478C-ACB4-41A04D093EB0}" destId="{F72D8984-E8F6-487E-BD90-0618430E016B}" srcOrd="0" destOrd="0" presId="urn:microsoft.com/office/officeart/2005/8/layout/hList1"/>
    <dgm:cxn modelId="{E0739971-4FD1-41FB-B325-E3F6CDC8FFE8}" srcId="{F2CB0389-531D-4B7F-9948-AA1AB6B77291}" destId="{5C2B6A5E-08C4-46CF-8401-F2F6935C1B4D}" srcOrd="0" destOrd="0" parTransId="{7DEE7918-3777-4597-A9E2-C0490BBE9B2B}" sibTransId="{5B2C907D-DA69-43BE-85CA-DC9AC380F889}"/>
    <dgm:cxn modelId="{739DD906-216E-411B-8F04-C32F99EED4EF}" type="presParOf" srcId="{21A660BD-E510-46BC-B278-D1163C309DDE}" destId="{FC9A2C88-640F-4710-9360-8C81B5F534FF}" srcOrd="0" destOrd="0" presId="urn:microsoft.com/office/officeart/2005/8/layout/hList1"/>
    <dgm:cxn modelId="{ED81E77E-975E-4AF0-9ACD-ADE70F349205}" type="presParOf" srcId="{FC9A2C88-640F-4710-9360-8C81B5F534FF}" destId="{66A153E3-066B-4E36-8830-4E295756B64A}" srcOrd="0" destOrd="0" presId="urn:microsoft.com/office/officeart/2005/8/layout/hList1"/>
    <dgm:cxn modelId="{E8A406E5-465E-4ABB-A444-223B342CFC75}" type="presParOf" srcId="{FC9A2C88-640F-4710-9360-8C81B5F534FF}" destId="{17B2384A-7E29-4A63-A1AD-E3CB3A3C4DBB}" srcOrd="1" destOrd="0" presId="urn:microsoft.com/office/officeart/2005/8/layout/hList1"/>
    <dgm:cxn modelId="{491BAB07-9CB4-4144-8769-8A1AD829B7BC}" type="presParOf" srcId="{21A660BD-E510-46BC-B278-D1163C309DDE}" destId="{7A0219C3-9ABF-46F0-9559-4F96D5B523A1}" srcOrd="1" destOrd="0" presId="urn:microsoft.com/office/officeart/2005/8/layout/hList1"/>
    <dgm:cxn modelId="{5DCE10E2-7D74-43BC-A55D-20B29865EE9C}" type="presParOf" srcId="{21A660BD-E510-46BC-B278-D1163C309DDE}" destId="{E7B1AE87-698D-4F4E-8010-8831A1F2BB34}" srcOrd="2" destOrd="0" presId="urn:microsoft.com/office/officeart/2005/8/layout/hList1"/>
    <dgm:cxn modelId="{ACB2EA96-7811-4477-B1F8-0B10DCDBF8D9}" type="presParOf" srcId="{E7B1AE87-698D-4F4E-8010-8831A1F2BB34}" destId="{768AB68B-3CCD-49A7-B8C9-07BD245A7B59}" srcOrd="0" destOrd="0" presId="urn:microsoft.com/office/officeart/2005/8/layout/hList1"/>
    <dgm:cxn modelId="{CDC2E4DB-B3C4-4409-9141-B74F9E38F91A}" type="presParOf" srcId="{E7B1AE87-698D-4F4E-8010-8831A1F2BB34}" destId="{34194186-5F2D-4A2B-9762-0A9B97F78A15}" srcOrd="1" destOrd="0" presId="urn:microsoft.com/office/officeart/2005/8/layout/hList1"/>
    <dgm:cxn modelId="{596D39C2-A926-40B7-8E03-397A0CCC6370}" type="presParOf" srcId="{21A660BD-E510-46BC-B278-D1163C309DDE}" destId="{8E8FDF63-BE26-4428-8012-B7926A4EB2BE}" srcOrd="3" destOrd="0" presId="urn:microsoft.com/office/officeart/2005/8/layout/hList1"/>
    <dgm:cxn modelId="{27BB2F1A-9A23-48FA-90C4-3BFE5B776B86}" type="presParOf" srcId="{21A660BD-E510-46BC-B278-D1163C309DDE}" destId="{53AEB798-ED4C-4386-9521-1B9312F909E0}" srcOrd="4" destOrd="0" presId="urn:microsoft.com/office/officeart/2005/8/layout/hList1"/>
    <dgm:cxn modelId="{EEB383B5-3E37-4DF1-BB9D-134B7CABD266}" type="presParOf" srcId="{53AEB798-ED4C-4386-9521-1B9312F909E0}" destId="{420ED13B-6526-4FA7-A4E7-85C231056BB9}" srcOrd="0" destOrd="0" presId="urn:microsoft.com/office/officeart/2005/8/layout/hList1"/>
    <dgm:cxn modelId="{8B02CD84-5F62-49B2-8558-6FF502C41692}" type="presParOf" srcId="{53AEB798-ED4C-4386-9521-1B9312F909E0}" destId="{F72D8984-E8F6-487E-BD90-0618430E01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153E3-066B-4E36-8830-4E295756B64A}">
      <dsp:nvSpPr>
        <dsp:cNvPr id="0" name=""/>
        <dsp:cNvSpPr/>
      </dsp:nvSpPr>
      <dsp:spPr>
        <a:xfrm>
          <a:off x="2655" y="1845"/>
          <a:ext cx="2588912" cy="10355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Costos de Producción</a:t>
          </a:r>
          <a:endParaRPr lang="es-CO" sz="1800" kern="1200" dirty="0"/>
        </a:p>
      </dsp:txBody>
      <dsp:txXfrm>
        <a:off x="2655" y="1845"/>
        <a:ext cx="2588912" cy="1035565"/>
      </dsp:txXfrm>
    </dsp:sp>
    <dsp:sp modelId="{17B2384A-7E29-4A63-A1AD-E3CB3A3C4DBB}">
      <dsp:nvSpPr>
        <dsp:cNvPr id="0" name=""/>
        <dsp:cNvSpPr/>
      </dsp:nvSpPr>
      <dsp:spPr>
        <a:xfrm>
          <a:off x="0" y="1030877"/>
          <a:ext cx="2588912" cy="16250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Costos Directos: materiales y mano de obra.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Costos Indirectos: servicio técnico.</a:t>
          </a:r>
          <a:endParaRPr lang="es-CO" sz="1800" kern="1200" dirty="0"/>
        </a:p>
      </dsp:txBody>
      <dsp:txXfrm>
        <a:off x="0" y="1030877"/>
        <a:ext cx="2588912" cy="1625040"/>
      </dsp:txXfrm>
    </dsp:sp>
    <dsp:sp modelId="{768AB68B-3CCD-49A7-B8C9-07BD245A7B59}">
      <dsp:nvSpPr>
        <dsp:cNvPr id="0" name=""/>
        <dsp:cNvSpPr/>
      </dsp:nvSpPr>
      <dsp:spPr>
        <a:xfrm>
          <a:off x="2954015" y="1845"/>
          <a:ext cx="2588912" cy="103556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Gastos de Comercialización</a:t>
          </a:r>
          <a:endParaRPr lang="es-CO" sz="1800" kern="1200" dirty="0"/>
        </a:p>
      </dsp:txBody>
      <dsp:txXfrm>
        <a:off x="2954015" y="1845"/>
        <a:ext cx="2588912" cy="1035565"/>
      </dsp:txXfrm>
    </dsp:sp>
    <dsp:sp modelId="{34194186-5F2D-4A2B-9762-0A9B97F78A15}">
      <dsp:nvSpPr>
        <dsp:cNvPr id="0" name=""/>
        <dsp:cNvSpPr/>
      </dsp:nvSpPr>
      <dsp:spPr>
        <a:xfrm>
          <a:off x="2954015" y="1037410"/>
          <a:ext cx="2588912" cy="162504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Publicidad</a:t>
          </a:r>
          <a:endParaRPr lang="es-CO" sz="1800" kern="1200" dirty="0"/>
        </a:p>
      </dsp:txBody>
      <dsp:txXfrm>
        <a:off x="2954015" y="1037410"/>
        <a:ext cx="2588912" cy="1625040"/>
      </dsp:txXfrm>
    </dsp:sp>
    <dsp:sp modelId="{420ED13B-6526-4FA7-A4E7-85C231056BB9}">
      <dsp:nvSpPr>
        <dsp:cNvPr id="0" name=""/>
        <dsp:cNvSpPr/>
      </dsp:nvSpPr>
      <dsp:spPr>
        <a:xfrm>
          <a:off x="5905376" y="1845"/>
          <a:ext cx="2588912" cy="103556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Gastos Administrativos</a:t>
          </a:r>
          <a:endParaRPr lang="es-CO" sz="1800" kern="1200" dirty="0"/>
        </a:p>
      </dsp:txBody>
      <dsp:txXfrm>
        <a:off x="5905376" y="1845"/>
        <a:ext cx="2588912" cy="1035565"/>
      </dsp:txXfrm>
    </dsp:sp>
    <dsp:sp modelId="{F72D8984-E8F6-487E-BD90-0618430E016B}">
      <dsp:nvSpPr>
        <dsp:cNvPr id="0" name=""/>
        <dsp:cNvSpPr/>
      </dsp:nvSpPr>
      <dsp:spPr>
        <a:xfrm>
          <a:off x="5905376" y="1037410"/>
          <a:ext cx="2588912" cy="16250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Administración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Mantenimiento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Materiales de Oficina</a:t>
          </a:r>
          <a:endParaRPr lang="es-CO" sz="1800" kern="1200" dirty="0"/>
        </a:p>
      </dsp:txBody>
      <dsp:txXfrm>
        <a:off x="5905376" y="1037410"/>
        <a:ext cx="2588912" cy="16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5AEA-8B21-4E55-AE34-2E01DD809A57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AD9-AE85-4F35-81BD-E8656DE85A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924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4AD9-AE85-4F35-81BD-E8656DE85A3F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4AD9-AE85-4F35-81BD-E8656DE85A3F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4AD9-AE85-4F35-81BD-E8656DE85A3F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 utp\Desktop\bandablanc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789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8674" y="26369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7D7447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4328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0666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2812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1531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46FFD2-4257-4D20-B9FB-D4219B568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735682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16BD17-51D6-4138-A3C3-C4E8B6DA9C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484580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2894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4290EF-1037-4498-AE01-EF399AA6D3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624419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709863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709863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9ACEF3-9D45-4B74-80B3-F25BAA3D18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42654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0182"/>
            <a:ext cx="8229600" cy="857248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432048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432048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1A72DC-4CA9-451C-9D19-4B6C70B29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994954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E1A8B8-037F-46EE-89BE-2D2C002EFF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227892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97F4FF-14C5-4FAA-8196-D7A289897F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64992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12792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571744"/>
            <a:ext cx="5111750" cy="3554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71744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8E895D-9585-4A77-A964-7703D3822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056112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B68000-1245-4C0C-8DE7-43008C6EE6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773316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8E21D37-4ACF-417C-94A3-9E0F2A3276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721441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4078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3140968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cap="all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936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4811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387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1807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1291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71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344D-1B81-434F-B8D9-0D49051E8987}" type="datetimeFigureOut">
              <a:rPr lang="es-CO" smtClean="0"/>
              <a:pPr/>
              <a:t>27/09/2012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849B-2A43-43B2-9296-1042B1806312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6"/>
          <a:stretch/>
        </p:blipFill>
        <p:spPr>
          <a:xfrm>
            <a:off x="-61172" y="-72008"/>
            <a:ext cx="928388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5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73238"/>
            <a:ext cx="7772400" cy="792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09863"/>
            <a:ext cx="77724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88F8D2-36F4-4BDC-A6F5-1878FC9523F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  <p:pic>
        <p:nvPicPr>
          <p:cNvPr id="2055" name="12 Imagen" descr="ambiente_01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28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Mitigación de la Afectación de la Capa de Ozono Mediante Recuperación de Gases Refrigerantes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3295" y="2996952"/>
            <a:ext cx="6400800" cy="158417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Proyecto Piloto en la Universidad Tecnológica de Pereira</a:t>
            </a:r>
          </a:p>
          <a:p>
            <a:endParaRPr lang="es-CO" dirty="0" smtClean="0"/>
          </a:p>
          <a:p>
            <a:pPr algn="l"/>
            <a:r>
              <a:rPr lang="es-CO" dirty="0" smtClean="0">
                <a:solidFill>
                  <a:schemeClr val="tx1"/>
                </a:solidFill>
              </a:rPr>
              <a:t>PhD. Jorge Augusto Montoya Arango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289945" y="4860455"/>
            <a:ext cx="6708126" cy="968031"/>
            <a:chOff x="1320258" y="4341705"/>
            <a:chExt cx="6708126" cy="96803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0258" y="4376305"/>
              <a:ext cx="1883590" cy="933431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3888" y="4341705"/>
              <a:ext cx="2160240" cy="968031"/>
            </a:xfrm>
            <a:prstGeom prst="rect">
              <a:avLst/>
            </a:prstGeom>
          </p:spPr>
        </p:pic>
        <p:pic>
          <p:nvPicPr>
            <p:cNvPr id="7" name="28 Imagen" descr="CRPML-EC Horizontal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4168" y="4452961"/>
              <a:ext cx="1944216" cy="814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285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ICKSON\AppData\Local\Microsoft\Windows\Temporary Internet Files\Content.Outlook\0CBAQAJ6\colombia-map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9" y="198934"/>
            <a:ext cx="5929327" cy="6095007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714750" y="714375"/>
            <a:ext cx="142875" cy="1428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4143375" y="3000375"/>
            <a:ext cx="142875" cy="1428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214688" y="3071813"/>
            <a:ext cx="142875" cy="1428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2786063" y="3500438"/>
            <a:ext cx="142875" cy="1428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3286125" y="2500313"/>
            <a:ext cx="142875" cy="1428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1" name="10 Triángulo isósceles"/>
          <p:cNvSpPr/>
          <p:nvPr/>
        </p:nvSpPr>
        <p:spPr>
          <a:xfrm>
            <a:off x="3429000" y="928688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2" name="11 Triángulo isósceles"/>
          <p:cNvSpPr/>
          <p:nvPr/>
        </p:nvSpPr>
        <p:spPr>
          <a:xfrm>
            <a:off x="4714875" y="2071688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3" name="12 Triángulo isósceles"/>
          <p:cNvSpPr/>
          <p:nvPr/>
        </p:nvSpPr>
        <p:spPr>
          <a:xfrm>
            <a:off x="4357688" y="3429000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4" name="13 Triángulo isósceles"/>
          <p:cNvSpPr/>
          <p:nvPr/>
        </p:nvSpPr>
        <p:spPr>
          <a:xfrm>
            <a:off x="2928938" y="3643313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5" name="14 Triángulo isósceles"/>
          <p:cNvSpPr/>
          <p:nvPr/>
        </p:nvSpPr>
        <p:spPr>
          <a:xfrm>
            <a:off x="4143375" y="642938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6" name="15 Triángulo isósceles"/>
          <p:cNvSpPr/>
          <p:nvPr/>
        </p:nvSpPr>
        <p:spPr>
          <a:xfrm>
            <a:off x="3571875" y="3357563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7" name="16 Triángulo isósceles"/>
          <p:cNvSpPr/>
          <p:nvPr/>
        </p:nvSpPr>
        <p:spPr>
          <a:xfrm>
            <a:off x="2928938" y="2357438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8" name="17 Triángulo isósceles"/>
          <p:cNvSpPr/>
          <p:nvPr/>
        </p:nvSpPr>
        <p:spPr>
          <a:xfrm>
            <a:off x="4000500" y="3143250"/>
            <a:ext cx="142875" cy="1428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9" name="27 Rectángulo"/>
          <p:cNvSpPr>
            <a:spLocks noChangeArrowheads="1"/>
          </p:cNvSpPr>
          <p:nvPr/>
        </p:nvSpPr>
        <p:spPr bwMode="auto">
          <a:xfrm>
            <a:off x="3214688" y="500063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T507</a:t>
            </a:r>
          </a:p>
        </p:txBody>
      </p:sp>
      <p:sp>
        <p:nvSpPr>
          <p:cNvPr id="20" name="29 Rectángulo"/>
          <p:cNvSpPr>
            <a:spLocks noChangeArrowheads="1"/>
          </p:cNvSpPr>
          <p:nvPr/>
        </p:nvSpPr>
        <p:spPr bwMode="auto">
          <a:xfrm>
            <a:off x="3214688" y="222408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T598</a:t>
            </a:r>
          </a:p>
        </p:txBody>
      </p:sp>
      <p:sp>
        <p:nvSpPr>
          <p:cNvPr id="21" name="30 Rectángulo"/>
          <p:cNvSpPr>
            <a:spLocks noChangeArrowheads="1"/>
          </p:cNvSpPr>
          <p:nvPr/>
        </p:nvSpPr>
        <p:spPr bwMode="auto">
          <a:xfrm>
            <a:off x="4500563" y="2714625"/>
            <a:ext cx="50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T68</a:t>
            </a:r>
          </a:p>
        </p:txBody>
      </p:sp>
      <p:sp>
        <p:nvSpPr>
          <p:cNvPr id="22" name="31 Rectángulo"/>
          <p:cNvSpPr>
            <a:spLocks noChangeArrowheads="1"/>
          </p:cNvSpPr>
          <p:nvPr/>
        </p:nvSpPr>
        <p:spPr bwMode="auto">
          <a:xfrm>
            <a:off x="3000375" y="928688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T493</a:t>
            </a:r>
          </a:p>
        </p:txBody>
      </p:sp>
      <p:sp>
        <p:nvSpPr>
          <p:cNvPr id="23" name="32 Rectángulo"/>
          <p:cNvSpPr>
            <a:spLocks noChangeArrowheads="1"/>
          </p:cNvSpPr>
          <p:nvPr/>
        </p:nvSpPr>
        <p:spPr bwMode="auto">
          <a:xfrm>
            <a:off x="3214688" y="2714625"/>
            <a:ext cx="50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T80</a:t>
            </a:r>
          </a:p>
        </p:txBody>
      </p:sp>
      <p:sp>
        <p:nvSpPr>
          <p:cNvPr id="24" name="33 Rectángulo"/>
          <p:cNvSpPr>
            <a:spLocks noChangeArrowheads="1"/>
          </p:cNvSpPr>
          <p:nvPr/>
        </p:nvSpPr>
        <p:spPr bwMode="auto">
          <a:xfrm>
            <a:off x="2286000" y="4000500"/>
            <a:ext cx="50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T30</a:t>
            </a:r>
          </a:p>
        </p:txBody>
      </p:sp>
      <p:sp>
        <p:nvSpPr>
          <p:cNvPr id="25" name="34 Rectángulo"/>
          <p:cNvSpPr>
            <a:spLocks noChangeArrowheads="1"/>
          </p:cNvSpPr>
          <p:nvPr/>
        </p:nvSpPr>
        <p:spPr bwMode="auto">
          <a:xfrm>
            <a:off x="4214813" y="292893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T518</a:t>
            </a:r>
          </a:p>
        </p:txBody>
      </p:sp>
      <p:sp>
        <p:nvSpPr>
          <p:cNvPr id="26" name="35 Rectángulo"/>
          <p:cNvSpPr>
            <a:spLocks noChangeArrowheads="1"/>
          </p:cNvSpPr>
          <p:nvPr/>
        </p:nvSpPr>
        <p:spPr bwMode="auto">
          <a:xfrm>
            <a:off x="3500438" y="4286250"/>
            <a:ext cx="50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T6</a:t>
            </a:r>
          </a:p>
        </p:txBody>
      </p:sp>
      <p:sp>
        <p:nvSpPr>
          <p:cNvPr id="27" name="36 Rectángulo"/>
          <p:cNvSpPr>
            <a:spLocks noChangeArrowheads="1"/>
          </p:cNvSpPr>
          <p:nvPr/>
        </p:nvSpPr>
        <p:spPr bwMode="auto">
          <a:xfrm>
            <a:off x="2500313" y="3611563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T493</a:t>
            </a:r>
          </a:p>
        </p:txBody>
      </p:sp>
      <p:sp>
        <p:nvSpPr>
          <p:cNvPr id="28" name="37 Rectángulo"/>
          <p:cNvSpPr>
            <a:spLocks noChangeArrowheads="1"/>
          </p:cNvSpPr>
          <p:nvPr/>
        </p:nvSpPr>
        <p:spPr bwMode="auto">
          <a:xfrm>
            <a:off x="4357688" y="89693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T86</a:t>
            </a:r>
          </a:p>
        </p:txBody>
      </p:sp>
      <p:sp>
        <p:nvSpPr>
          <p:cNvPr id="29" name="38 Rectángulo"/>
          <p:cNvSpPr>
            <a:spLocks noChangeArrowheads="1"/>
          </p:cNvSpPr>
          <p:nvPr/>
        </p:nvSpPr>
        <p:spPr bwMode="auto">
          <a:xfrm>
            <a:off x="3000375" y="1754188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T148</a:t>
            </a:r>
          </a:p>
        </p:txBody>
      </p:sp>
      <p:sp>
        <p:nvSpPr>
          <p:cNvPr id="30" name="39 Rectángulo"/>
          <p:cNvSpPr>
            <a:spLocks noChangeArrowheads="1"/>
          </p:cNvSpPr>
          <p:nvPr/>
        </p:nvSpPr>
        <p:spPr bwMode="auto">
          <a:xfrm>
            <a:off x="3929063" y="264318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T33</a:t>
            </a:r>
          </a:p>
        </p:txBody>
      </p:sp>
      <p:sp>
        <p:nvSpPr>
          <p:cNvPr id="31" name="40 Rectángulo"/>
          <p:cNvSpPr>
            <a:spLocks noChangeArrowheads="1"/>
          </p:cNvSpPr>
          <p:nvPr/>
        </p:nvSpPr>
        <p:spPr bwMode="auto">
          <a:xfrm>
            <a:off x="3214688" y="3714750"/>
            <a:ext cx="50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T92</a:t>
            </a:r>
          </a:p>
        </p:txBody>
      </p:sp>
      <p:sp>
        <p:nvSpPr>
          <p:cNvPr id="32" name="41 Rectángulo"/>
          <p:cNvSpPr>
            <a:spLocks noChangeArrowheads="1"/>
          </p:cNvSpPr>
          <p:nvPr/>
        </p:nvSpPr>
        <p:spPr bwMode="auto">
          <a:xfrm>
            <a:off x="4786313" y="35718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T88</a:t>
            </a:r>
          </a:p>
        </p:txBody>
      </p:sp>
      <p:sp>
        <p:nvSpPr>
          <p:cNvPr id="33" name="42 Rectángulo"/>
          <p:cNvSpPr>
            <a:spLocks noChangeArrowheads="1"/>
          </p:cNvSpPr>
          <p:nvPr/>
        </p:nvSpPr>
        <p:spPr bwMode="auto">
          <a:xfrm>
            <a:off x="3857625" y="928688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T229</a:t>
            </a:r>
          </a:p>
        </p:txBody>
      </p:sp>
      <p:sp>
        <p:nvSpPr>
          <p:cNvPr id="34" name="43 Rectángulo"/>
          <p:cNvSpPr>
            <a:spLocks noChangeArrowheads="1"/>
          </p:cNvSpPr>
          <p:nvPr/>
        </p:nvSpPr>
        <p:spPr bwMode="auto">
          <a:xfrm>
            <a:off x="4572000" y="3357563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T129</a:t>
            </a:r>
          </a:p>
        </p:txBody>
      </p:sp>
      <p:sp>
        <p:nvSpPr>
          <p:cNvPr id="35" name="44 Rectángulo"/>
          <p:cNvSpPr>
            <a:spLocks noChangeArrowheads="1"/>
          </p:cNvSpPr>
          <p:nvPr/>
        </p:nvSpPr>
        <p:spPr bwMode="auto">
          <a:xfrm>
            <a:off x="1857375" y="4357688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T147</a:t>
            </a:r>
          </a:p>
        </p:txBody>
      </p:sp>
      <p:sp>
        <p:nvSpPr>
          <p:cNvPr id="36" name="45 Rectángulo"/>
          <p:cNvSpPr>
            <a:spLocks noChangeArrowheads="1"/>
          </p:cNvSpPr>
          <p:nvPr/>
        </p:nvSpPr>
        <p:spPr bwMode="auto">
          <a:xfrm>
            <a:off x="4652963" y="175418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T104</a:t>
            </a:r>
          </a:p>
        </p:txBody>
      </p:sp>
      <p:sp>
        <p:nvSpPr>
          <p:cNvPr id="37" name="46 Rectángulo"/>
          <p:cNvSpPr>
            <a:spLocks noChangeArrowheads="1"/>
          </p:cNvSpPr>
          <p:nvPr/>
        </p:nvSpPr>
        <p:spPr bwMode="auto">
          <a:xfrm>
            <a:off x="3000375" y="4572000"/>
            <a:ext cx="50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T12</a:t>
            </a:r>
          </a:p>
        </p:txBody>
      </p:sp>
      <p:sp>
        <p:nvSpPr>
          <p:cNvPr id="38" name="47 Rectángulo"/>
          <p:cNvSpPr>
            <a:spLocks noChangeArrowheads="1"/>
          </p:cNvSpPr>
          <p:nvPr/>
        </p:nvSpPr>
        <p:spPr bwMode="auto">
          <a:xfrm>
            <a:off x="3357563" y="292893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T224</a:t>
            </a:r>
          </a:p>
        </p:txBody>
      </p:sp>
      <p:sp>
        <p:nvSpPr>
          <p:cNvPr id="39" name="48 Rectángulo"/>
          <p:cNvSpPr>
            <a:spLocks noChangeArrowheads="1"/>
          </p:cNvSpPr>
          <p:nvPr/>
        </p:nvSpPr>
        <p:spPr bwMode="auto">
          <a:xfrm>
            <a:off x="4429125" y="2254250"/>
            <a:ext cx="50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T241</a:t>
            </a:r>
          </a:p>
        </p:txBody>
      </p:sp>
      <p:sp>
        <p:nvSpPr>
          <p:cNvPr id="40" name="49 Rectángulo"/>
          <p:cNvSpPr>
            <a:spLocks noChangeArrowheads="1"/>
          </p:cNvSpPr>
          <p:nvPr/>
        </p:nvSpPr>
        <p:spPr bwMode="auto">
          <a:xfrm>
            <a:off x="3571875" y="1357313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T62</a:t>
            </a:r>
          </a:p>
        </p:txBody>
      </p:sp>
      <p:sp>
        <p:nvSpPr>
          <p:cNvPr id="41" name="50 Rectángulo"/>
          <p:cNvSpPr>
            <a:spLocks noChangeArrowheads="1"/>
          </p:cNvSpPr>
          <p:nvPr/>
        </p:nvSpPr>
        <p:spPr bwMode="auto">
          <a:xfrm>
            <a:off x="3214688" y="3468688"/>
            <a:ext cx="50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latin typeface="Arial Narrow" pitchFamily="34" charset="0"/>
              </a:rPr>
              <a:t>T88</a:t>
            </a:r>
          </a:p>
        </p:txBody>
      </p:sp>
      <p:sp>
        <p:nvSpPr>
          <p:cNvPr id="42" name="51 Rectángulo"/>
          <p:cNvSpPr>
            <a:spLocks noChangeArrowheads="1"/>
          </p:cNvSpPr>
          <p:nvPr/>
        </p:nvSpPr>
        <p:spPr bwMode="auto">
          <a:xfrm>
            <a:off x="2857500" y="2111375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4815</a:t>
            </a:r>
          </a:p>
        </p:txBody>
      </p:sp>
      <p:sp>
        <p:nvSpPr>
          <p:cNvPr id="43" name="52 Rectángulo"/>
          <p:cNvSpPr>
            <a:spLocks noChangeArrowheads="1"/>
          </p:cNvSpPr>
          <p:nvPr/>
        </p:nvSpPr>
        <p:spPr bwMode="auto">
          <a:xfrm>
            <a:off x="3009900" y="1571625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598</a:t>
            </a:r>
          </a:p>
        </p:txBody>
      </p:sp>
      <p:sp>
        <p:nvSpPr>
          <p:cNvPr id="44" name="53 Rectángulo"/>
          <p:cNvSpPr>
            <a:spLocks noChangeArrowheads="1"/>
          </p:cNvSpPr>
          <p:nvPr/>
        </p:nvSpPr>
        <p:spPr bwMode="auto">
          <a:xfrm>
            <a:off x="4500563" y="1571625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244</a:t>
            </a:r>
          </a:p>
        </p:txBody>
      </p:sp>
      <p:sp>
        <p:nvSpPr>
          <p:cNvPr id="45" name="54 Rectángulo"/>
          <p:cNvSpPr>
            <a:spLocks noChangeArrowheads="1"/>
          </p:cNvSpPr>
          <p:nvPr/>
        </p:nvSpPr>
        <p:spPr bwMode="auto">
          <a:xfrm>
            <a:off x="4071938" y="2325688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605</a:t>
            </a:r>
          </a:p>
        </p:txBody>
      </p:sp>
      <p:sp>
        <p:nvSpPr>
          <p:cNvPr id="46" name="54 Rectángulo"/>
          <p:cNvSpPr>
            <a:spLocks noChangeArrowheads="1"/>
          </p:cNvSpPr>
          <p:nvPr/>
        </p:nvSpPr>
        <p:spPr bwMode="auto">
          <a:xfrm>
            <a:off x="3786188" y="278606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1688</a:t>
            </a:r>
          </a:p>
        </p:txBody>
      </p:sp>
      <p:sp>
        <p:nvSpPr>
          <p:cNvPr id="47" name="54 Rectángulo"/>
          <p:cNvSpPr>
            <a:spLocks noChangeArrowheads="1"/>
          </p:cNvSpPr>
          <p:nvPr/>
        </p:nvSpPr>
        <p:spPr bwMode="auto">
          <a:xfrm>
            <a:off x="4500563" y="2825750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18</a:t>
            </a:r>
          </a:p>
        </p:txBody>
      </p:sp>
      <p:sp>
        <p:nvSpPr>
          <p:cNvPr id="48" name="54 Rectángulo"/>
          <p:cNvSpPr>
            <a:spLocks noChangeArrowheads="1"/>
          </p:cNvSpPr>
          <p:nvPr/>
        </p:nvSpPr>
        <p:spPr bwMode="auto">
          <a:xfrm>
            <a:off x="3786188" y="3254375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2250</a:t>
            </a:r>
          </a:p>
        </p:txBody>
      </p:sp>
      <p:sp>
        <p:nvSpPr>
          <p:cNvPr id="49" name="54 Rectángulo"/>
          <p:cNvSpPr>
            <a:spLocks noChangeArrowheads="1"/>
          </p:cNvSpPr>
          <p:nvPr/>
        </p:nvSpPr>
        <p:spPr bwMode="auto">
          <a:xfrm>
            <a:off x="4857750" y="3286125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249</a:t>
            </a:r>
          </a:p>
        </p:txBody>
      </p:sp>
      <p:sp>
        <p:nvSpPr>
          <p:cNvPr id="50" name="54 Rectángulo"/>
          <p:cNvSpPr>
            <a:spLocks noChangeArrowheads="1"/>
          </p:cNvSpPr>
          <p:nvPr/>
        </p:nvSpPr>
        <p:spPr bwMode="auto">
          <a:xfrm>
            <a:off x="4572000" y="53975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104.</a:t>
            </a:r>
          </a:p>
        </p:txBody>
      </p:sp>
      <p:sp>
        <p:nvSpPr>
          <p:cNvPr id="51" name="54 Rectángulo"/>
          <p:cNvSpPr>
            <a:spLocks noChangeArrowheads="1"/>
          </p:cNvSpPr>
          <p:nvPr/>
        </p:nvSpPr>
        <p:spPr bwMode="auto">
          <a:xfrm>
            <a:off x="3786188" y="78581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514</a:t>
            </a:r>
          </a:p>
        </p:txBody>
      </p:sp>
      <p:sp>
        <p:nvSpPr>
          <p:cNvPr id="52" name="54 Rectángulo"/>
          <p:cNvSpPr>
            <a:spLocks noChangeArrowheads="1"/>
          </p:cNvSpPr>
          <p:nvPr/>
        </p:nvSpPr>
        <p:spPr bwMode="auto">
          <a:xfrm>
            <a:off x="4286250" y="1039813"/>
            <a:ext cx="642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337</a:t>
            </a:r>
          </a:p>
        </p:txBody>
      </p:sp>
      <p:sp>
        <p:nvSpPr>
          <p:cNvPr id="53" name="54 Rectángulo"/>
          <p:cNvSpPr>
            <a:spLocks noChangeArrowheads="1"/>
          </p:cNvSpPr>
          <p:nvPr/>
        </p:nvSpPr>
        <p:spPr bwMode="auto">
          <a:xfrm>
            <a:off x="3143250" y="642938"/>
            <a:ext cx="642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2363</a:t>
            </a:r>
          </a:p>
        </p:txBody>
      </p:sp>
      <p:sp>
        <p:nvSpPr>
          <p:cNvPr id="54" name="54 Rectángulo"/>
          <p:cNvSpPr>
            <a:spLocks noChangeArrowheads="1"/>
          </p:cNvSpPr>
          <p:nvPr/>
        </p:nvSpPr>
        <p:spPr bwMode="auto">
          <a:xfrm>
            <a:off x="2928938" y="103981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2977</a:t>
            </a:r>
          </a:p>
        </p:txBody>
      </p:sp>
      <p:sp>
        <p:nvSpPr>
          <p:cNvPr id="55" name="54 Rectángulo"/>
          <p:cNvSpPr>
            <a:spLocks noChangeArrowheads="1"/>
          </p:cNvSpPr>
          <p:nvPr/>
        </p:nvSpPr>
        <p:spPr bwMode="auto">
          <a:xfrm>
            <a:off x="3500438" y="1468438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127</a:t>
            </a:r>
          </a:p>
        </p:txBody>
      </p:sp>
      <p:sp>
        <p:nvSpPr>
          <p:cNvPr id="56" name="54 Rectángulo"/>
          <p:cNvSpPr>
            <a:spLocks noChangeArrowheads="1"/>
          </p:cNvSpPr>
          <p:nvPr/>
        </p:nvSpPr>
        <p:spPr bwMode="auto">
          <a:xfrm>
            <a:off x="1785938" y="418306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1109</a:t>
            </a:r>
          </a:p>
        </p:txBody>
      </p:sp>
      <p:sp>
        <p:nvSpPr>
          <p:cNvPr id="57" name="54 Rectángulo"/>
          <p:cNvSpPr>
            <a:spLocks noChangeArrowheads="1"/>
          </p:cNvSpPr>
          <p:nvPr/>
        </p:nvSpPr>
        <p:spPr bwMode="auto">
          <a:xfrm>
            <a:off x="2214563" y="3857625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227</a:t>
            </a:r>
          </a:p>
        </p:txBody>
      </p:sp>
      <p:sp>
        <p:nvSpPr>
          <p:cNvPr id="58" name="55 Rectángulo"/>
          <p:cNvSpPr>
            <a:spLocks noChangeArrowheads="1"/>
          </p:cNvSpPr>
          <p:nvPr/>
        </p:nvSpPr>
        <p:spPr bwMode="auto">
          <a:xfrm>
            <a:off x="2071688" y="361156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5481</a:t>
            </a:r>
          </a:p>
        </p:txBody>
      </p:sp>
      <p:sp>
        <p:nvSpPr>
          <p:cNvPr id="59" name="54 Rectángulo"/>
          <p:cNvSpPr>
            <a:spLocks noChangeArrowheads="1"/>
          </p:cNvSpPr>
          <p:nvPr/>
        </p:nvSpPr>
        <p:spPr bwMode="auto">
          <a:xfrm>
            <a:off x="3000375" y="4714875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44</a:t>
            </a:r>
          </a:p>
        </p:txBody>
      </p:sp>
      <p:sp>
        <p:nvSpPr>
          <p:cNvPr id="60" name="54 Rectángulo"/>
          <p:cNvSpPr>
            <a:spLocks noChangeArrowheads="1"/>
          </p:cNvSpPr>
          <p:nvPr/>
        </p:nvSpPr>
        <p:spPr bwMode="auto">
          <a:xfrm>
            <a:off x="5143500" y="214313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8</a:t>
            </a:r>
          </a:p>
        </p:txBody>
      </p:sp>
      <p:sp>
        <p:nvSpPr>
          <p:cNvPr id="61" name="54 Rectángulo"/>
          <p:cNvSpPr>
            <a:spLocks noChangeArrowheads="1"/>
          </p:cNvSpPr>
          <p:nvPr/>
        </p:nvSpPr>
        <p:spPr bwMode="auto">
          <a:xfrm>
            <a:off x="4000500" y="428625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21</a:t>
            </a:r>
          </a:p>
        </p:txBody>
      </p:sp>
      <p:sp>
        <p:nvSpPr>
          <p:cNvPr id="62" name="41 Rectángulo"/>
          <p:cNvSpPr>
            <a:spLocks noChangeArrowheads="1"/>
          </p:cNvSpPr>
          <p:nvPr/>
        </p:nvSpPr>
        <p:spPr bwMode="auto">
          <a:xfrm>
            <a:off x="4857750" y="1571625"/>
            <a:ext cx="500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8</a:t>
            </a:r>
          </a:p>
        </p:txBody>
      </p:sp>
      <p:sp>
        <p:nvSpPr>
          <p:cNvPr id="63" name="41 Rectángulo"/>
          <p:cNvSpPr>
            <a:spLocks noChangeArrowheads="1"/>
          </p:cNvSpPr>
          <p:nvPr/>
        </p:nvSpPr>
        <p:spPr bwMode="auto">
          <a:xfrm>
            <a:off x="2786063" y="164306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9</a:t>
            </a:r>
          </a:p>
        </p:txBody>
      </p:sp>
      <p:sp>
        <p:nvSpPr>
          <p:cNvPr id="64" name="41 Rectángulo"/>
          <p:cNvSpPr>
            <a:spLocks noChangeArrowheads="1"/>
          </p:cNvSpPr>
          <p:nvPr/>
        </p:nvSpPr>
        <p:spPr bwMode="auto">
          <a:xfrm>
            <a:off x="4643438" y="928688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12</a:t>
            </a:r>
          </a:p>
        </p:txBody>
      </p:sp>
      <p:sp>
        <p:nvSpPr>
          <p:cNvPr id="65" name="41 Rectángulo"/>
          <p:cNvSpPr>
            <a:spLocks noChangeArrowheads="1"/>
          </p:cNvSpPr>
          <p:nvPr/>
        </p:nvSpPr>
        <p:spPr bwMode="auto">
          <a:xfrm>
            <a:off x="3571875" y="1571625"/>
            <a:ext cx="500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7</a:t>
            </a:r>
          </a:p>
        </p:txBody>
      </p:sp>
      <p:sp>
        <p:nvSpPr>
          <p:cNvPr id="66" name="41 Rectángulo"/>
          <p:cNvSpPr>
            <a:spLocks noChangeArrowheads="1"/>
          </p:cNvSpPr>
          <p:nvPr/>
        </p:nvSpPr>
        <p:spPr bwMode="auto">
          <a:xfrm>
            <a:off x="3357563" y="10398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16</a:t>
            </a:r>
          </a:p>
        </p:txBody>
      </p:sp>
      <p:sp>
        <p:nvSpPr>
          <p:cNvPr id="67" name="41 Rectángulo"/>
          <p:cNvSpPr>
            <a:spLocks noChangeArrowheads="1"/>
          </p:cNvSpPr>
          <p:nvPr/>
        </p:nvSpPr>
        <p:spPr bwMode="auto">
          <a:xfrm>
            <a:off x="3429000" y="396875"/>
            <a:ext cx="500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18</a:t>
            </a:r>
          </a:p>
        </p:txBody>
      </p:sp>
      <p:sp>
        <p:nvSpPr>
          <p:cNvPr id="68" name="54 Rectángulo"/>
          <p:cNvSpPr>
            <a:spLocks noChangeArrowheads="1"/>
          </p:cNvSpPr>
          <p:nvPr/>
        </p:nvSpPr>
        <p:spPr bwMode="auto">
          <a:xfrm>
            <a:off x="4357688" y="2357438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11</a:t>
            </a:r>
          </a:p>
        </p:txBody>
      </p:sp>
      <p:sp>
        <p:nvSpPr>
          <p:cNvPr id="69" name="54 Rectángulo"/>
          <p:cNvSpPr>
            <a:spLocks noChangeArrowheads="1"/>
          </p:cNvSpPr>
          <p:nvPr/>
        </p:nvSpPr>
        <p:spPr bwMode="auto">
          <a:xfrm>
            <a:off x="4643438" y="2643188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6</a:t>
            </a:r>
          </a:p>
        </p:txBody>
      </p:sp>
      <p:sp>
        <p:nvSpPr>
          <p:cNvPr id="70" name="54 Rectángulo"/>
          <p:cNvSpPr>
            <a:spLocks noChangeArrowheads="1"/>
          </p:cNvSpPr>
          <p:nvPr/>
        </p:nvSpPr>
        <p:spPr bwMode="auto">
          <a:xfrm>
            <a:off x="5000625" y="3500438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6</a:t>
            </a:r>
          </a:p>
        </p:txBody>
      </p:sp>
      <p:sp>
        <p:nvSpPr>
          <p:cNvPr id="71" name="54 Rectángulo"/>
          <p:cNvSpPr>
            <a:spLocks noChangeArrowheads="1"/>
          </p:cNvSpPr>
          <p:nvPr/>
        </p:nvSpPr>
        <p:spPr bwMode="auto">
          <a:xfrm>
            <a:off x="2143125" y="3500438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41</a:t>
            </a:r>
          </a:p>
        </p:txBody>
      </p:sp>
      <p:sp>
        <p:nvSpPr>
          <p:cNvPr id="72" name="54 Rectángulo"/>
          <p:cNvSpPr>
            <a:spLocks noChangeArrowheads="1"/>
          </p:cNvSpPr>
          <p:nvPr/>
        </p:nvSpPr>
        <p:spPr bwMode="auto">
          <a:xfrm>
            <a:off x="2857500" y="2254250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24</a:t>
            </a:r>
          </a:p>
        </p:txBody>
      </p:sp>
      <p:sp>
        <p:nvSpPr>
          <p:cNvPr id="73" name="41 Rectángulo"/>
          <p:cNvSpPr>
            <a:spLocks noChangeArrowheads="1"/>
          </p:cNvSpPr>
          <p:nvPr/>
        </p:nvSpPr>
        <p:spPr bwMode="auto">
          <a:xfrm>
            <a:off x="4143375" y="3182938"/>
            <a:ext cx="500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22</a:t>
            </a:r>
          </a:p>
        </p:txBody>
      </p:sp>
      <p:sp>
        <p:nvSpPr>
          <p:cNvPr id="74" name="54 Rectángulo"/>
          <p:cNvSpPr>
            <a:spLocks noChangeArrowheads="1"/>
          </p:cNvSpPr>
          <p:nvPr/>
        </p:nvSpPr>
        <p:spPr bwMode="auto">
          <a:xfrm>
            <a:off x="3214688" y="4826000"/>
            <a:ext cx="642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4</a:t>
            </a:r>
          </a:p>
        </p:txBody>
      </p:sp>
      <p:sp>
        <p:nvSpPr>
          <p:cNvPr id="75" name="54 Rectángulo"/>
          <p:cNvSpPr>
            <a:spLocks noChangeArrowheads="1"/>
          </p:cNvSpPr>
          <p:nvPr/>
        </p:nvSpPr>
        <p:spPr bwMode="auto">
          <a:xfrm>
            <a:off x="2000250" y="4468813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24</a:t>
            </a:r>
          </a:p>
        </p:txBody>
      </p:sp>
      <p:sp>
        <p:nvSpPr>
          <p:cNvPr id="76" name="54 Rectángulo"/>
          <p:cNvSpPr>
            <a:spLocks noChangeArrowheads="1"/>
          </p:cNvSpPr>
          <p:nvPr/>
        </p:nvSpPr>
        <p:spPr bwMode="auto">
          <a:xfrm>
            <a:off x="2000250" y="3929063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5</a:t>
            </a:r>
          </a:p>
        </p:txBody>
      </p:sp>
      <p:sp>
        <p:nvSpPr>
          <p:cNvPr id="77" name="54 Rectángulo"/>
          <p:cNvSpPr>
            <a:spLocks noChangeArrowheads="1"/>
          </p:cNvSpPr>
          <p:nvPr/>
        </p:nvSpPr>
        <p:spPr bwMode="auto">
          <a:xfrm>
            <a:off x="2928938" y="2857500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  <a:latin typeface="Arial Narrow" pitchFamily="34" charset="0"/>
              </a:rPr>
              <a:t>G 656</a:t>
            </a:r>
          </a:p>
        </p:txBody>
      </p:sp>
      <p:sp>
        <p:nvSpPr>
          <p:cNvPr id="78" name="54 Rectángulo"/>
          <p:cNvSpPr>
            <a:spLocks noChangeArrowheads="1"/>
          </p:cNvSpPr>
          <p:nvPr/>
        </p:nvSpPr>
        <p:spPr bwMode="auto">
          <a:xfrm>
            <a:off x="2714625" y="3000375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 57</a:t>
            </a:r>
          </a:p>
        </p:txBody>
      </p:sp>
    </p:spTree>
    <p:extLst>
      <p:ext uri="{BB962C8B-B14F-4D97-AF65-F5344CB8AC3E}">
        <p14:creationId xmlns:p14="http://schemas.microsoft.com/office/powerpoint/2010/main" xmlns="" val="299757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EQUIPO RECUPERADOR (Grupo de investigación PML)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581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grayscl/>
          </a:blip>
          <a:srcRect l="25874" t="15927" r="30534" b="30194"/>
          <a:stretch>
            <a:fillRect/>
          </a:stretch>
        </p:blipFill>
        <p:spPr bwMode="auto">
          <a:xfrm>
            <a:off x="4795857" y="1714488"/>
            <a:ext cx="2562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Picture 4" descr="recuperadora 009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714612" y="4357694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764704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000" dirty="0">
                <a:cs typeface="Arial" charset="0"/>
              </a:rPr>
              <a:t>C</a:t>
            </a:r>
            <a:r>
              <a:rPr lang="es-ES_tradnl" sz="2000" dirty="0" smtClean="0">
                <a:cs typeface="Arial" charset="0"/>
              </a:rPr>
              <a:t>ompromiso</a:t>
            </a:r>
            <a:r>
              <a:rPr lang="es-ES_tradnl" sz="2000" dirty="0">
                <a:cs typeface="Arial" charset="0"/>
              </a:rPr>
              <a:t>: Ejecutar </a:t>
            </a:r>
            <a:r>
              <a:rPr lang="es-ES_tradnl" sz="2000" dirty="0" smtClean="0">
                <a:cs typeface="Arial" charset="0"/>
              </a:rPr>
              <a:t>el </a:t>
            </a:r>
            <a:r>
              <a:rPr lang="es-CO" sz="2000" b="1" dirty="0" smtClean="0"/>
              <a:t>Plan </a:t>
            </a:r>
            <a:r>
              <a:rPr lang="es-CO" sz="2000" b="1" dirty="0"/>
              <a:t>de Manejo para la Eliminación del Consumo de Hidroclorofluorocarbonos </a:t>
            </a:r>
            <a:r>
              <a:rPr lang="es-CO" sz="2000" b="1" dirty="0" smtClean="0"/>
              <a:t>– HPMP:</a:t>
            </a:r>
          </a:p>
          <a:p>
            <a:r>
              <a:rPr lang="es-CO" sz="2000" dirty="0"/>
              <a:t> </a:t>
            </a:r>
            <a:r>
              <a:rPr lang="es-CO" sz="2000" dirty="0" smtClean="0"/>
              <a:t>       Congelación </a:t>
            </a:r>
            <a:r>
              <a:rPr lang="es-CO" sz="2000" dirty="0"/>
              <a:t>de su consumo en el promedio 2009-2010 (denominado línea de base) </a:t>
            </a:r>
            <a:r>
              <a:rPr lang="es-CO" sz="2000" dirty="0" smtClean="0"/>
              <a:t>   </a:t>
            </a:r>
          </a:p>
          <a:p>
            <a:r>
              <a:rPr lang="es-CO" sz="2000" dirty="0"/>
              <a:t> </a:t>
            </a:r>
            <a:r>
              <a:rPr lang="es-CO" sz="2000" dirty="0" smtClean="0"/>
              <a:t>       para </a:t>
            </a:r>
            <a:r>
              <a:rPr lang="es-CO" sz="2000" dirty="0"/>
              <a:t>el año 2013. </a:t>
            </a:r>
          </a:p>
          <a:p>
            <a:r>
              <a:rPr lang="es-CO" sz="2000" dirty="0" smtClean="0"/>
              <a:t>        Reducción </a:t>
            </a:r>
            <a:r>
              <a:rPr lang="es-CO" sz="2000" dirty="0"/>
              <a:t>del 10% de la línea de base para el 2015. </a:t>
            </a:r>
          </a:p>
          <a:p>
            <a:r>
              <a:rPr lang="es-CO" sz="2000" dirty="0" smtClean="0"/>
              <a:t>        Reducción </a:t>
            </a:r>
            <a:r>
              <a:rPr lang="es-CO" sz="2000" dirty="0"/>
              <a:t>del 35% de la línea de base para el 2020. </a:t>
            </a:r>
          </a:p>
          <a:p>
            <a:r>
              <a:rPr lang="es-CO" sz="2000" dirty="0" smtClean="0"/>
              <a:t>        Reducción </a:t>
            </a:r>
            <a:r>
              <a:rPr lang="es-CO" sz="2000" dirty="0"/>
              <a:t>del 62,5% de la línea de base para el 2025 </a:t>
            </a:r>
          </a:p>
          <a:p>
            <a:r>
              <a:rPr lang="es-CO" sz="2000" dirty="0" smtClean="0"/>
              <a:t>        Reducción del </a:t>
            </a:r>
            <a:r>
              <a:rPr lang="es-CO" sz="2000" dirty="0"/>
              <a:t>97.5% de la línea de base para el 2030. </a:t>
            </a:r>
          </a:p>
          <a:p>
            <a:r>
              <a:rPr lang="es-CO" sz="2000" dirty="0" smtClean="0"/>
              <a:t>        La </a:t>
            </a:r>
            <a:r>
              <a:rPr lang="es-CO" sz="2000" dirty="0"/>
              <a:t>eliminación completa en el 2040. </a:t>
            </a:r>
            <a:endParaRPr lang="es-CO" sz="2000" dirty="0" smtClean="0"/>
          </a:p>
          <a:p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Se firma el memorándum de acuerdo entre el Viceministerio del Medio </a:t>
            </a:r>
            <a:r>
              <a:rPr lang="es-CO" sz="2000" dirty="0"/>
              <a:t>A</a:t>
            </a:r>
            <a:r>
              <a:rPr lang="es-CO" sz="2000" dirty="0" smtClean="0"/>
              <a:t>mbiente, la Dirección de Desarrollo Sectorial Sostenible y la  </a:t>
            </a:r>
            <a:r>
              <a:rPr lang="es-CO" sz="2000" dirty="0"/>
              <a:t>Universidad Tecnológica de </a:t>
            </a:r>
            <a:r>
              <a:rPr lang="es-CO" sz="2000" dirty="0" smtClean="0"/>
              <a:t>Pereira para el montaje de uno de los cinco centro de regeneración que operarán en el país, en Diciembre de 2011.</a:t>
            </a:r>
          </a:p>
          <a:p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Por medio de la Unidad Técnica Ozono – UTO, la UTP recibe los equipos necesarios para la operación del CRRR en Febrero de 2012.</a:t>
            </a:r>
          </a:p>
          <a:p>
            <a:endParaRPr lang="es-CO" sz="2000" dirty="0"/>
          </a:p>
          <a:p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118373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Convenios y Compromisos</a:t>
            </a:r>
            <a:endParaRPr lang="es-CO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554" name="Picture 2" descr="http://cooptenjo.com/info/cooptenjo/media/pub38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363" y="2461803"/>
            <a:ext cx="2061093" cy="1549943"/>
          </a:xfrm>
          <a:prstGeom prst="rect">
            <a:avLst/>
          </a:prstGeom>
          <a:noFill/>
          <a:ln w="444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1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196752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000" b="1" dirty="0" smtClean="0"/>
              <a:t>Definir la base de datos de los usuarios finales.</a:t>
            </a:r>
          </a:p>
          <a:p>
            <a:pPr marL="285750" indent="-285750"/>
            <a:endParaRPr lang="es-CO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 smtClean="0"/>
              <a:t>Implementación de estrategias relacionadas con la reconversión industrial,</a:t>
            </a:r>
          </a:p>
          <a:p>
            <a:pPr marL="285750" indent="-285750"/>
            <a:endParaRPr lang="es-C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/>
              <a:t>N</a:t>
            </a:r>
            <a:r>
              <a:rPr lang="es-CO" sz="2000" b="1" dirty="0" smtClean="0"/>
              <a:t>ormativa para el control de importaciones de SAO y equipos que usen o sean fabricados con SAO,</a:t>
            </a:r>
          </a:p>
          <a:p>
            <a:pPr marL="285750" indent="-285750"/>
            <a:endParaRPr lang="es-C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/>
              <a:t>C</a:t>
            </a:r>
            <a:r>
              <a:rPr lang="es-CO" sz="2000" b="1" dirty="0" smtClean="0"/>
              <a:t>ertificación de técnicos. Art. 9 Resolución 1076 de 2003.</a:t>
            </a:r>
          </a:p>
          <a:p>
            <a:pPr marL="285750" indent="-285750"/>
            <a:endParaRPr lang="es-C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 smtClean="0"/>
              <a:t>Adaptación y apropiación de tecnologías,</a:t>
            </a:r>
          </a:p>
          <a:p>
            <a:pPr marL="285750" indent="-285750"/>
            <a:endParaRPr lang="es-C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/>
              <a:t>P</a:t>
            </a:r>
            <a:r>
              <a:rPr lang="es-CO" sz="2000" b="1" dirty="0" smtClean="0"/>
              <a:t>rograma certificación de CRRR. ARI 740/95,</a:t>
            </a:r>
          </a:p>
          <a:p>
            <a:pPr marL="285750" indent="-285750"/>
            <a:endParaRPr lang="es-CO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b="1" dirty="0" smtClean="0"/>
              <a:t>Creación de Centros Regionales de Recuperación, Reciclaje y Regeneración.</a:t>
            </a:r>
            <a:endParaRPr lang="es-CO" sz="2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80" y="332656"/>
            <a:ext cx="8229600" cy="76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 smtClean="0"/>
              <a:t>Acciones Fundamentales a Emprender</a:t>
            </a:r>
            <a:endParaRPr lang="es-CO" sz="3600" b="1" dirty="0"/>
          </a:p>
        </p:txBody>
      </p:sp>
      <p:pic>
        <p:nvPicPr>
          <p:cNvPr id="24578" name="Picture 2" descr="http://3.bp.blogspot.com/_HUu9dh1Hhec/TKY97xNnFHI/AAAAAAAAASA/YlUd39TN408/s400/Emprendimien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857496"/>
            <a:ext cx="3793604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9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40" y="1"/>
            <a:ext cx="8229600" cy="1700808"/>
          </a:xfrm>
        </p:spPr>
        <p:txBody>
          <a:bodyPr>
            <a:noAutofit/>
          </a:bodyPr>
          <a:lstStyle/>
          <a:p>
            <a:pPr algn="l"/>
            <a:r>
              <a:rPr lang="es-CO" sz="3600" b="1" dirty="0" smtClean="0"/>
              <a:t>CRRR </a:t>
            </a:r>
            <a:r>
              <a:rPr lang="es-CO" sz="3600" b="1" dirty="0" smtClean="0"/>
              <a:t>en la Universidad Tecnológica de </a:t>
            </a:r>
            <a:r>
              <a:rPr lang="es-CO" sz="3600" b="1" dirty="0"/>
              <a:t>P</a:t>
            </a:r>
            <a:r>
              <a:rPr lang="es-CO" sz="3600" b="1" dirty="0" smtClean="0"/>
              <a:t>ereira</a:t>
            </a:r>
            <a:r>
              <a:rPr lang="es-CO" sz="3600" dirty="0"/>
              <a:t/>
            </a:r>
            <a:br>
              <a:rPr lang="es-CO" sz="3600" dirty="0"/>
            </a:br>
            <a:endParaRPr lang="es-CO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19675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Objetivos: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Cubrir la demanda de los refrigerantes R-12 y R-22 cuando la oferta en el mercado sea baja.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Disminuir </a:t>
            </a:r>
            <a:r>
              <a:rPr lang="es-CO" sz="2000" dirty="0" smtClean="0"/>
              <a:t>la liberación de R-12 y R-22 a la atmósfera.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Reducir el consumo de refrigerante virgen, haciendo de la regeneración una herramienta económica y eficaz.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131840" y="321297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Características: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Operación comercial.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Proyecto de cofinanciación.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Empresa de base tecnológica.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Misión, visión, políticas, plan estratégico y plan de negocios.</a:t>
            </a:r>
          </a:p>
          <a:p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79512" y="4558207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Servicios: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Recuperación con una unidad móvil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Reciclaje o reinstalación de </a:t>
            </a:r>
            <a:r>
              <a:rPr lang="es-CO" sz="2000" dirty="0" err="1" smtClean="0"/>
              <a:t>CFC´s</a:t>
            </a:r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Regeneración en Laboratorio</a:t>
            </a:r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Asistencia técnica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Capacitación</a:t>
            </a:r>
            <a:endParaRPr lang="es-CO" sz="2000" dirty="0"/>
          </a:p>
        </p:txBody>
      </p:sp>
      <p:pic>
        <p:nvPicPr>
          <p:cNvPr id="3074" name="Picture 2" descr="http://www.colombiadigital.net/images/stories/noticia_servicio_empl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09705"/>
            <a:ext cx="3237813" cy="1330608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-fc9Fqd3EQo/TWgRqsSbn-I/AAAAAAAAAA4/yEkXZALO0UM/s1600/trabajo-en-equi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48"/>
            <a:ext cx="1575313" cy="157531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lblogdelcontable.com/wp-content/uploads/participativo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1152128" cy="129896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6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792162"/>
          </a:xfrm>
        </p:spPr>
        <p:txBody>
          <a:bodyPr>
            <a:normAutofit/>
          </a:bodyPr>
          <a:lstStyle/>
          <a:p>
            <a:pPr algn="l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Laboratorio CRRR</a:t>
            </a:r>
            <a:endParaRPr lang="es-CO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836712"/>
            <a:ext cx="8388424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para equipos de regeneración, bombas de transferencia (15 m</a:t>
            </a:r>
            <a:r>
              <a:rPr kumimoji="0" lang="es-CO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para 60 cilindros estándar de 25 – 30 lb (15 m</a:t>
            </a:r>
            <a:r>
              <a:rPr kumimoji="0" lang="es-CO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para 10 tanques de 57-66 kg para almacenamiento de refrigerante regenerado (5 m</a:t>
            </a:r>
            <a:r>
              <a:rPr kumimoji="0" lang="es-CO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para equipo adicional (máquinas de recuperación, identificadores de refrigerante, detectores y báscula (15 m</a:t>
            </a:r>
            <a:r>
              <a:rPr kumimoji="0" lang="es-CO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para el laboratorio de pruebas y almacenamiento de reactivos (20 m</a:t>
            </a:r>
            <a:r>
              <a:rPr kumimoji="0" lang="es-CO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2784309" cy="208823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44518"/>
            <a:ext cx="1881209" cy="2508279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6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04056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529" y="207337"/>
            <a:ext cx="7772400" cy="792162"/>
          </a:xfrm>
        </p:spPr>
        <p:txBody>
          <a:bodyPr>
            <a:normAutofit/>
          </a:bodyPr>
          <a:lstStyle/>
          <a:p>
            <a:pPr algn="l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Distribución Estimada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172480" cy="792162"/>
          </a:xfrm>
        </p:spPr>
        <p:txBody>
          <a:bodyPr>
            <a:noAutofit/>
          </a:bodyPr>
          <a:lstStyle/>
          <a:p>
            <a:pPr algn="l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bicación del CRRR dentro de la UTP</a:t>
            </a:r>
            <a:endParaRPr lang="es-CO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72400" cy="451599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48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792162"/>
          </a:xfrm>
        </p:spPr>
        <p:txBody>
          <a:bodyPr>
            <a:normAutofit/>
          </a:bodyPr>
          <a:lstStyle/>
          <a:p>
            <a:pPr algn="l"/>
            <a:r>
              <a:rPr lang="es-CO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Requisitos Legales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10636" y="980728"/>
            <a:ext cx="8429625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Obtención de Licencia Ambiental para el almacenamiento, tratamiento,  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aprovechamiento, recuperación y o disposición final de residuos peligrosos,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específicamente residuos de SAO, ante la autoridad ambiental regional   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competente.</a:t>
            </a:r>
          </a:p>
          <a:p>
            <a:pPr algn="just"/>
            <a:r>
              <a:rPr lang="es-ES" sz="2000" dirty="0" smtClean="0"/>
              <a:t>Contar </a:t>
            </a:r>
            <a:r>
              <a:rPr lang="es-ES" sz="2000" dirty="0" smtClean="0"/>
              <a:t>con un esquema definido para el suministro de gas refrigerante que permita la operación lo más continua posible del centro de regeneración.</a:t>
            </a:r>
            <a:endParaRPr lang="es-AR" sz="2000" dirty="0" smtClean="0"/>
          </a:p>
          <a:p>
            <a:pPr algn="just">
              <a:defRPr/>
            </a:pPr>
            <a:r>
              <a:rPr lang="es-ES" sz="2000" dirty="0" smtClean="0"/>
              <a:t>Firma </a:t>
            </a:r>
            <a:r>
              <a:rPr lang="es-ES" sz="2000" dirty="0"/>
              <a:t>de un Contrato de Comodato con el MAD</a:t>
            </a:r>
            <a:r>
              <a:rPr lang="es-ES" sz="2000" u="sng" dirty="0"/>
              <a:t>S</a:t>
            </a:r>
            <a:r>
              <a:rPr lang="es-ES" sz="2000" dirty="0"/>
              <a:t>, el cual se constituye como el Contrato mediante el cual el MADS hace entrega de los equipos a los beneficiarios. Este comodato ha sido elaborado con base en la Ley 80 de Contratación y el Código Civil, este debe ser publicado en el Diario Oficial y obliga a la suscripción de Pólizas de Cumplimiento y de Responsabilidad Civil para garantizar el buen uso y manejo de los equipos.  </a:t>
            </a:r>
          </a:p>
          <a:p>
            <a:pPr algn="just"/>
            <a:endParaRPr lang="es-ES" sz="2000" dirty="0" smtClean="0">
              <a:latin typeface="Arial Narrow" pitchFamily="34" charset="0"/>
            </a:endParaRPr>
          </a:p>
          <a:p>
            <a:pPr algn="just"/>
            <a:endParaRPr lang="es-ES" sz="2000" dirty="0" smtClean="0">
              <a:latin typeface="Arial Narrow" pitchFamily="34" charset="0"/>
            </a:endParaRPr>
          </a:p>
          <a:p>
            <a:pPr algn="just">
              <a:buFontTx/>
              <a:buNone/>
            </a:pPr>
            <a:endParaRPr lang="es-AR" sz="2000" dirty="0" smtClean="0">
              <a:latin typeface="Arial Narrow" pitchFamily="34" charset="0"/>
            </a:endParaRPr>
          </a:p>
          <a:p>
            <a:pPr algn="just"/>
            <a:endParaRPr lang="es-AR" sz="2000" dirty="0" smtClean="0">
              <a:latin typeface="Arial Narrow" pitchFamily="34" charset="0"/>
            </a:endParaRPr>
          </a:p>
          <a:p>
            <a:endParaRPr lang="es-AR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129773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0" y="764704"/>
            <a:ext cx="8643938" cy="5229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endParaRPr lang="es-MX" sz="2000" dirty="0" smtClean="0"/>
          </a:p>
          <a:p>
            <a:pPr algn="just">
              <a:defRPr/>
            </a:pPr>
            <a:endParaRPr lang="es-AR" sz="2000" dirty="0" smtClean="0"/>
          </a:p>
          <a:p>
            <a:pPr algn="just">
              <a:defRPr/>
            </a:pPr>
            <a:endParaRPr lang="es-AR" sz="2000" dirty="0" smtClean="0"/>
          </a:p>
          <a:p>
            <a:pPr>
              <a:defRPr/>
            </a:pPr>
            <a:endParaRPr lang="es-CO" sz="20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13792" y="1196752"/>
            <a:ext cx="78163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/>
              <a:t>Constituir garantía única de cumplimiento del contrato de comodato.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s-CO" sz="2000" dirty="0"/>
              <a:t>Asumir por su cuenta las reparaciones y adaptaciones que requieran los equipos para garantizar el  correcto y adecuado funcionamiento. 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s-CO" sz="2000" dirty="0"/>
              <a:t>Una vez se hayan agotado los elementos y reactivos de laboratorio consumibles </a:t>
            </a:r>
            <a:r>
              <a:rPr lang="es-ES" sz="2000" dirty="0"/>
              <a:t>entregados inicialmente por el MAVDT, deberá garantizar el suministro de estos elementos para la realización de las pruebas de laboratorio</a:t>
            </a:r>
            <a:r>
              <a:rPr lang="es-ES" sz="2000" dirty="0" smtClean="0"/>
              <a:t>.</a:t>
            </a:r>
          </a:p>
          <a:p>
            <a:pPr marL="430213" lvl="1" indent="-342900" algn="just">
              <a:buFont typeface="Arial" pitchFamily="34" charset="0"/>
              <a:buChar char="•"/>
              <a:defRPr/>
            </a:pPr>
            <a:r>
              <a:rPr lang="es-ES" sz="2000" dirty="0"/>
              <a:t>Permitir las visitas de inspección de representantes del MADS, Grupo Unidad Técnica Ozono o Corporaciones Autónomas Regionales y de los auditores externos, públicos o privados, para la verificación del uso y estado de los equipos entregados. </a:t>
            </a:r>
            <a:endParaRPr lang="es-MX" sz="2000" dirty="0"/>
          </a:p>
          <a:p>
            <a:pPr marL="430213" lvl="1" indent="-342900" algn="just">
              <a:buFont typeface="Arial" pitchFamily="34" charset="0"/>
              <a:buChar char="•"/>
              <a:defRPr/>
            </a:pPr>
            <a:r>
              <a:rPr lang="es-CO" sz="2000" dirty="0" smtClean="0"/>
              <a:t>No </a:t>
            </a:r>
            <a:r>
              <a:rPr lang="es-CO" sz="2000" dirty="0"/>
              <a:t>cambiar la ubicación de los bienes sin la autorización previa y escrita del MADS.</a:t>
            </a:r>
          </a:p>
          <a:p>
            <a:pPr marL="430213" lvl="1" indent="-342900" algn="just">
              <a:buFont typeface="Arial" pitchFamily="34" charset="0"/>
              <a:buChar char="•"/>
              <a:defRPr/>
            </a:pPr>
            <a:r>
              <a:rPr lang="es-ES" sz="2000" dirty="0" smtClean="0"/>
              <a:t>Hacerse </a:t>
            </a:r>
            <a:r>
              <a:rPr lang="es-ES" sz="2000" dirty="0"/>
              <a:t>cargo de la seguridad y vigilancia de los bienes entregados.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s-MX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792162"/>
          </a:xfrm>
        </p:spPr>
        <p:txBody>
          <a:bodyPr>
            <a:normAutofit/>
          </a:bodyPr>
          <a:lstStyle/>
          <a:p>
            <a:pPr algn="l"/>
            <a:r>
              <a:rPr lang="es-CO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Requisitos Legales</a:t>
            </a:r>
          </a:p>
        </p:txBody>
      </p:sp>
    </p:spTree>
    <p:extLst>
      <p:ext uri="{BB962C8B-B14F-4D97-AF65-F5344CB8AC3E}">
        <p14:creationId xmlns:p14="http://schemas.microsoft.com/office/powerpoint/2010/main" xmlns="" val="90275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46962" y="1155342"/>
            <a:ext cx="7039946" cy="2345096"/>
          </a:xfrm>
        </p:spPr>
        <p:txBody>
          <a:bodyPr>
            <a:normAutofit/>
          </a:bodyPr>
          <a:lstStyle/>
          <a:p>
            <a:r>
              <a:rPr lang="es-ES_tradnl" sz="2000" dirty="0" smtClean="0">
                <a:latin typeface="+mn-lt"/>
              </a:rPr>
              <a:t>Fecha de adopción: marzo 22 de 1985</a:t>
            </a:r>
          </a:p>
          <a:p>
            <a:r>
              <a:rPr lang="es-ES_tradnl" sz="2000" dirty="0" smtClean="0">
                <a:latin typeface="+mn-lt"/>
              </a:rPr>
              <a:t>Fecha de entrada en vigor: septiembre 22 de 1989.</a:t>
            </a:r>
          </a:p>
          <a:p>
            <a:r>
              <a:rPr lang="es-ES_tradnl" sz="2000" dirty="0" smtClean="0">
                <a:latin typeface="+mn-lt"/>
              </a:rPr>
              <a:t>Ley de la República, aprobatoria del tratado: Ley 30 de 1990.</a:t>
            </a:r>
          </a:p>
          <a:p>
            <a:r>
              <a:rPr lang="es-ES_tradnl" sz="2000" dirty="0" smtClean="0">
                <a:latin typeface="+mn-lt"/>
              </a:rPr>
              <a:t>Fecha de adhesión: julio de 1990</a:t>
            </a:r>
          </a:p>
          <a:p>
            <a:r>
              <a:rPr lang="es-ES_tradnl" sz="2000" dirty="0" smtClean="0">
                <a:latin typeface="+mn-lt"/>
              </a:rPr>
              <a:t>Fecha de entrada en vigor para Colombia: octubre 14 de 1990.</a:t>
            </a:r>
          </a:p>
          <a:p>
            <a:r>
              <a:rPr lang="es-ES_tradnl" sz="2000" dirty="0" smtClean="0">
                <a:latin typeface="+mn-lt"/>
              </a:rPr>
              <a:t>Ratificado por 196 países (30/11/11)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55004" y="49665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Convención de Viena</a:t>
            </a:r>
            <a:endParaRPr lang="es-CO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1880" y="349704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Protocolo de Montreal </a:t>
            </a:r>
            <a:endParaRPr lang="es-CO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4149080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>
                <a:latin typeface="+mn-lt"/>
              </a:rPr>
              <a:t>Fecha de adopción: septiembre 16 de 1987.</a:t>
            </a:r>
          </a:p>
          <a:p>
            <a:r>
              <a:rPr lang="es-ES_tradnl" sz="2000" dirty="0" smtClean="0">
                <a:latin typeface="+mn-lt"/>
              </a:rPr>
              <a:t>Fecha de entrada en vigor: enero 1 de 1989.</a:t>
            </a:r>
          </a:p>
          <a:p>
            <a:r>
              <a:rPr lang="es-ES_tradnl" sz="2000" dirty="0" smtClean="0">
                <a:latin typeface="+mn-lt"/>
              </a:rPr>
              <a:t>Ley de la República, aprobatoria del tratado: Ley 29 de 1992.</a:t>
            </a:r>
          </a:p>
          <a:p>
            <a:r>
              <a:rPr lang="es-ES_tradnl" sz="2000" dirty="0" smtClean="0">
                <a:latin typeface="+mn-lt"/>
              </a:rPr>
              <a:t>Fecha de adhesión: diciembre 6 de 1993</a:t>
            </a:r>
          </a:p>
          <a:p>
            <a:r>
              <a:rPr lang="es-ES_tradnl" sz="2000" dirty="0" smtClean="0">
                <a:latin typeface="+mn-lt"/>
              </a:rPr>
              <a:t>Fecha de entrada en vigor para Colombia: marzo 6 de 1994.</a:t>
            </a:r>
          </a:p>
          <a:p>
            <a:r>
              <a:rPr lang="es-ES_tradnl" sz="2000" dirty="0" smtClean="0">
                <a:latin typeface="+mn-lt"/>
              </a:rPr>
              <a:t>Ratificado por 196 países (30/11/11)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6195"/>
            <a:ext cx="1699884" cy="1088284"/>
          </a:xfrm>
          <a:prstGeom prst="rect">
            <a:avLst/>
          </a:prstGeom>
          <a:noFill/>
          <a:ln w="4445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29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021" y="0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es-CO" sz="2000" b="1" dirty="0">
                <a:latin typeface="Arial" pitchFamily="34" charset="0"/>
                <a:cs typeface="Arial" pitchFamily="34" charset="0"/>
              </a:rPr>
              <a:t>Análisis Económico de la Viabilidad del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CRRR (1 año)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b="1" dirty="0">
                <a:latin typeface="Arial" pitchFamily="34" charset="0"/>
                <a:cs typeface="Arial" pitchFamily="34" charset="0"/>
              </a:rPr>
            </a:br>
            <a:endParaRPr lang="es-CO" sz="20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6369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000" dirty="0" smtClean="0"/>
              <a:t>Consolidado de Consumo Aproximado de Refrigerante CFC-12 y HCFC-22 en la Región del Eje Cafetero.</a:t>
            </a:r>
            <a:endParaRPr lang="es-CO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9657205"/>
              </p:ext>
            </p:extLst>
          </p:nvPr>
        </p:nvGraphicFramePr>
        <p:xfrm>
          <a:off x="251520" y="1700808"/>
          <a:ext cx="82089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Refrigerante</a:t>
                      </a:r>
                      <a:endParaRPr lang="es-CO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Consumo (kg/mes)</a:t>
                      </a:r>
                      <a:endParaRPr lang="es-CO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Total</a:t>
                      </a:r>
                      <a:endParaRPr lang="es-C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Pereira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Manizales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Armenia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CFC-12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575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223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891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HCFC-22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523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680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Total (kg/mes)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 smtClean="0"/>
                        <a:t>1571 –</a:t>
                      </a:r>
                      <a:r>
                        <a:rPr lang="es-CO" sz="1400" b="1" dirty="0" smtClean="0"/>
                        <a:t> </a:t>
                      </a:r>
                      <a:r>
                        <a:rPr lang="es-CO" sz="1200" b="1" dirty="0" smtClean="0"/>
                        <a:t>(18852 año)</a:t>
                      </a:r>
                      <a:endParaRPr lang="es-CO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27243924"/>
              </p:ext>
            </p:extLst>
          </p:nvPr>
        </p:nvGraphicFramePr>
        <p:xfrm>
          <a:off x="323528" y="3861048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71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es-CO" b="1" dirty="0" smtClean="0"/>
              <a:t>¡Gracias!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xmlns="" val="22107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 of total ozone over the antarctic on October 4, 2004 with the area under 200 Dobson Units highligh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38625" cy="4579938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89685" y="980728"/>
            <a:ext cx="4429125" cy="182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solidFill>
                  <a:srgbClr val="000000"/>
                </a:solidFill>
                <a:cs typeface="+mn-cs"/>
              </a:rPr>
              <a:t>Hay agujero cuando la concentración de ozono cae por debajo de 220 UD.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solidFill>
                <a:srgbClr val="00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solidFill>
                  <a:srgbClr val="000000"/>
                </a:solidFill>
                <a:cs typeface="+mn-cs"/>
              </a:rPr>
              <a:t>Se presenta entre agosto y noviembre de cada año</a:t>
            </a:r>
            <a:r>
              <a:rPr lang="es-ES_tradnl" sz="2000" kern="0" dirty="0" smtClean="0">
                <a:solidFill>
                  <a:srgbClr val="000000"/>
                </a:solidFill>
                <a:cs typeface="+mn-cs"/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ES_tradnl" sz="2400" kern="0" dirty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86584" y="2852936"/>
            <a:ext cx="3746500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b="1" dirty="0">
                <a:solidFill>
                  <a:srgbClr val="000000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Agujero 2011</a:t>
            </a:r>
          </a:p>
          <a:p>
            <a:pPr>
              <a:defRPr/>
            </a:pPr>
            <a:endParaRPr lang="es-MX" sz="2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 26 Millones de </a:t>
            </a:r>
            <a:r>
              <a:rPr lang="es-MX" sz="2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km</a:t>
            </a:r>
            <a:r>
              <a:rPr lang="es-MX" sz="2000" baseline="30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2</a:t>
            </a:r>
            <a:endParaRPr lang="es-MX" sz="2000" baseline="30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endParaRPr lang="es-MX" sz="2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Profundidad: </a:t>
            </a:r>
            <a:r>
              <a:rPr lang="es-MX" sz="2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El más bajó históricamente fue de </a:t>
            </a:r>
            <a:r>
              <a:rPr lang="es-MX" sz="2000" dirty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95 </a:t>
            </a:r>
            <a:r>
              <a:rPr lang="es-MX" sz="2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UD (9.10.2011)</a:t>
            </a:r>
            <a:endParaRPr lang="es-MX" sz="2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endParaRPr lang="es-MX" sz="2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 Uno de los 10 mayores en el tiempo en que se tienen mediciones</a:t>
            </a:r>
            <a:r>
              <a:rPr lang="es-MX" sz="2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.</a:t>
            </a:r>
          </a:p>
          <a:p>
            <a:pPr>
              <a:buFontTx/>
              <a:buChar char="•"/>
              <a:defRPr/>
            </a:pPr>
            <a:endParaRPr lang="es-MX" sz="2000" dirty="0" smtClean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es-MX" sz="2000" dirty="0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UD: Unidades </a:t>
            </a:r>
            <a:r>
              <a:rPr lang="es-MX" sz="2000" dirty="0" err="1" smtClean="0">
                <a:solidFill>
                  <a:srgbClr val="000000">
                    <a:lumMod val="75000"/>
                  </a:srgbClr>
                </a:solidFill>
                <a:ea typeface="Segoe UI" pitchFamily="34" charset="0"/>
                <a:cs typeface="Segoe UI" pitchFamily="34" charset="0"/>
              </a:rPr>
              <a:t>Dobson</a:t>
            </a:r>
            <a:endParaRPr lang="es-MX" sz="2000" dirty="0">
              <a:solidFill>
                <a:srgbClr val="000000">
                  <a:lumMod val="75000"/>
                </a:srgbClr>
              </a:solidFill>
              <a:ea typeface="Segoe UI" pitchFamily="34" charset="0"/>
              <a:cs typeface="Segoe UI" pitchFamily="34" charset="0"/>
            </a:endParaRPr>
          </a:p>
          <a:p>
            <a:pPr>
              <a:buFontTx/>
              <a:buChar char="•"/>
              <a:defRPr/>
            </a:pPr>
            <a:endParaRPr lang="es-MX" sz="2000" baseline="30000" dirty="0">
              <a:solidFill>
                <a:srgbClr val="000000">
                  <a:lumMod val="75000"/>
                </a:srgbClr>
              </a:solidFill>
              <a:latin typeface="Arial Narrow" pitchFamily="34" charset="0"/>
              <a:cs typeface="+mn-cs"/>
            </a:endParaRPr>
          </a:p>
          <a:p>
            <a:pPr>
              <a:buFontTx/>
              <a:buChar char="•"/>
              <a:defRPr/>
            </a:pPr>
            <a:endParaRPr lang="es-MX" sz="2000" dirty="0">
              <a:solidFill>
                <a:srgbClr val="000000">
                  <a:lumMod val="75000"/>
                </a:srgb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8863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Agujero de la Capa de Ozono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3957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3800" b="1" dirty="0" smtClean="0"/>
              <a:t>Ozono y las  SAO - Sustancias Agotadoras Ozono</a:t>
            </a:r>
            <a:endParaRPr lang="es-CO" sz="3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093" y="1000108"/>
            <a:ext cx="4985609" cy="3079483"/>
          </a:xfrm>
          <a:prstGeom prst="rect">
            <a:avLst/>
          </a:prstGeom>
          <a:noFill/>
          <a:ln w="444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14414" y="4129825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Capa de Ozono: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/>
              <a:t>C</a:t>
            </a:r>
            <a:r>
              <a:rPr lang="es-CO" dirty="0" smtClean="0"/>
              <a:t>oncentración </a:t>
            </a:r>
            <a:r>
              <a:rPr lang="es-CO" dirty="0"/>
              <a:t>máxima de </a:t>
            </a:r>
            <a:r>
              <a:rPr lang="es-CO" dirty="0" smtClean="0"/>
              <a:t>ozono (O</a:t>
            </a:r>
            <a:r>
              <a:rPr lang="es-CO" sz="800" dirty="0" smtClean="0"/>
              <a:t>3</a:t>
            </a:r>
            <a:r>
              <a:rPr lang="es-CO" dirty="0" smtClean="0"/>
              <a:t>) estratosférico </a:t>
            </a:r>
            <a:r>
              <a:rPr lang="es-CO" dirty="0"/>
              <a:t>presente en la </a:t>
            </a:r>
            <a:r>
              <a:rPr lang="es-CO" dirty="0" smtClean="0"/>
              <a:t>atmósfera terrestre </a:t>
            </a:r>
            <a:r>
              <a:rPr lang="es-CO" dirty="0"/>
              <a:t>de manera </a:t>
            </a:r>
            <a:r>
              <a:rPr lang="es-CO" dirty="0" smtClean="0"/>
              <a:t>natural. </a:t>
            </a:r>
          </a:p>
          <a:p>
            <a:pPr marL="285750" indent="-285750" algn="just"/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De </a:t>
            </a:r>
            <a:r>
              <a:rPr lang="es-CO" dirty="0"/>
              <a:t>cada 10 millones de moléculas de aire, aproximadamente tres </a:t>
            </a:r>
            <a:r>
              <a:rPr lang="es-CO" dirty="0" smtClean="0"/>
              <a:t>son de ozono. </a:t>
            </a:r>
          </a:p>
          <a:p>
            <a:pPr marL="285750" indent="-285750" algn="just"/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Representa una barrera natural frente a la radiación solar.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13105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Sustancias Agotadoras de Ozono – SAO</a:t>
            </a:r>
            <a:br>
              <a:rPr lang="es-CO" b="1" dirty="0" smtClean="0"/>
            </a:b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297649" y="1428736"/>
            <a:ext cx="87035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Son </a:t>
            </a:r>
            <a:r>
              <a:rPr lang="es-CO" dirty="0"/>
              <a:t>sustancias químicas </a:t>
            </a:r>
            <a:r>
              <a:rPr lang="es-CO" dirty="0" smtClean="0"/>
              <a:t>con potencial </a:t>
            </a:r>
            <a:r>
              <a:rPr lang="es-CO" dirty="0"/>
              <a:t>de reaccionar con las moléculas de ozono </a:t>
            </a:r>
            <a:r>
              <a:rPr lang="es-CO" dirty="0" smtClean="0"/>
              <a:t>en </a:t>
            </a:r>
            <a:r>
              <a:rPr lang="es-CO" dirty="0"/>
              <a:t>la </a:t>
            </a:r>
            <a:r>
              <a:rPr lang="es-CO" dirty="0" smtClean="0"/>
              <a:t>atmósfera (CFC,HCFC).</a:t>
            </a:r>
          </a:p>
          <a:p>
            <a:pPr marL="285750" indent="-285750" algn="just"/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/>
              <a:t>U</a:t>
            </a:r>
            <a:r>
              <a:rPr lang="es-CO" dirty="0" smtClean="0"/>
              <a:t>na </a:t>
            </a:r>
            <a:r>
              <a:rPr lang="es-CO" dirty="0"/>
              <a:t>vez </a:t>
            </a:r>
            <a:r>
              <a:rPr lang="es-CO" dirty="0" smtClean="0"/>
              <a:t>liberadas </a:t>
            </a:r>
            <a:r>
              <a:rPr lang="es-CO" dirty="0"/>
              <a:t>en la atmósfera, tienen el poder de destruir las moléculas de</a:t>
            </a:r>
          </a:p>
          <a:p>
            <a:pPr algn="just"/>
            <a:r>
              <a:rPr lang="es-CO" dirty="0" smtClean="0"/>
              <a:t>      ozono </a:t>
            </a:r>
            <a:r>
              <a:rPr lang="es-CO" dirty="0"/>
              <a:t>en una reacción fotoquímica en cadena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/>
              <a:t>La duración de la </a:t>
            </a:r>
            <a:r>
              <a:rPr lang="es-CO" dirty="0" smtClean="0"/>
              <a:t>vida destructiva </a:t>
            </a:r>
            <a:r>
              <a:rPr lang="es-CO" dirty="0"/>
              <a:t>de una SAO puede extenderse entre los 100 y 400 </a:t>
            </a:r>
            <a:r>
              <a:rPr lang="es-CO" dirty="0" smtClean="0"/>
              <a:t>años.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Los refrigerantes, la </a:t>
            </a:r>
            <a:r>
              <a:rPr lang="es-CO" dirty="0"/>
              <a:t>fabricación de </a:t>
            </a:r>
            <a:r>
              <a:rPr lang="es-CO" dirty="0" smtClean="0"/>
              <a:t>espumas, los solventes de limpieza, </a:t>
            </a:r>
            <a:r>
              <a:rPr lang="es-CO" dirty="0"/>
              <a:t>como </a:t>
            </a:r>
            <a:r>
              <a:rPr lang="es-CO" dirty="0" smtClean="0"/>
              <a:t>propulsores, </a:t>
            </a:r>
            <a:r>
              <a:rPr lang="es-CO" dirty="0"/>
              <a:t>como esterilizantes, como agentes para combatir el fuego, como </a:t>
            </a:r>
            <a:r>
              <a:rPr lang="es-CO" dirty="0" smtClean="0"/>
              <a:t>fumigantes, y </a:t>
            </a:r>
            <a:r>
              <a:rPr lang="es-CO" dirty="0"/>
              <a:t>como materias </a:t>
            </a:r>
            <a:r>
              <a:rPr lang="es-CO" dirty="0" smtClean="0"/>
              <a:t>primas.</a:t>
            </a:r>
          </a:p>
          <a:p>
            <a:pPr algn="just"/>
            <a:endParaRPr lang="es-CO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80" y="203728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es-CO" sz="3600" b="1" dirty="0" smtClean="0"/>
              <a:t>Definiciones: RRR</a:t>
            </a:r>
            <a:endParaRPr lang="es-CO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950730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Recuperación: </a:t>
            </a:r>
            <a:r>
              <a:rPr lang="es-CO" sz="2000" dirty="0" smtClean="0"/>
              <a:t>Proceso para retirar un refrigerante en cualquier condición de un sistema de refrigeración.</a:t>
            </a:r>
            <a:endParaRPr lang="es-CO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455878" y="230256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Reciclaje: </a:t>
            </a:r>
            <a:r>
              <a:rPr lang="es-CO" sz="2000" dirty="0" smtClean="0"/>
              <a:t>Proceso para reducir los contaminantes que se encuentran en el refrigerante.</a:t>
            </a:r>
            <a:endParaRPr lang="es-CO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3780917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Regeneración: </a:t>
            </a:r>
            <a:r>
              <a:rPr lang="es-CO" sz="2000" dirty="0" smtClean="0"/>
              <a:t>Tratamiento del refrigerante usado para que cumpla con las especificaciones del producto nuevo.</a:t>
            </a:r>
            <a:endParaRPr lang="es-CO" sz="2000" dirty="0"/>
          </a:p>
        </p:txBody>
      </p:sp>
      <p:pic>
        <p:nvPicPr>
          <p:cNvPr id="2050" name="Picture 2" descr="http://actualidad.rt.com/images/publications/33/slide_issue_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019" y="620687"/>
            <a:ext cx="1731474" cy="1345705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forceblog.com/imagenes/recic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2566"/>
            <a:ext cx="1273968" cy="1273969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enestar-natural.es/wp-content/uploads/2012/03/hazte-la-vida-agrad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123" y="2940360"/>
            <a:ext cx="1800200" cy="1272351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59532" y="4941168"/>
            <a:ext cx="8280920" cy="1536406"/>
            <a:chOff x="467544" y="1628800"/>
            <a:chExt cx="8280920" cy="1536406"/>
          </a:xfrm>
        </p:grpSpPr>
        <p:sp>
          <p:nvSpPr>
            <p:cNvPr id="10" name="9 Rectángulo redondeado"/>
            <p:cNvSpPr/>
            <p:nvPr/>
          </p:nvSpPr>
          <p:spPr>
            <a:xfrm>
              <a:off x="467544" y="1628800"/>
              <a:ext cx="3024336" cy="151216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Centro de Regeneración de Refrigerantes: Servicio de Regeneración de Refrigerantes Para el Eje Cafetero</a:t>
              </a:r>
              <a:endParaRPr lang="es-CO" b="1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5364088" y="1653038"/>
              <a:ext cx="3384376" cy="151216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Talleres y Empresas en la Labores de Mantenimiento, Montaje y Reparación de Sistemas de Refrigeración y Aire Acondicionado</a:t>
              </a:r>
              <a:endParaRPr lang="es-CO" b="1" dirty="0"/>
            </a:p>
          </p:txBody>
        </p:sp>
        <p:sp>
          <p:nvSpPr>
            <p:cNvPr id="12" name="11 Flecha izquierda y derecha"/>
            <p:cNvSpPr/>
            <p:nvPr/>
          </p:nvSpPr>
          <p:spPr>
            <a:xfrm>
              <a:off x="3851920" y="2133756"/>
              <a:ext cx="1296144" cy="432048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984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323526" y="3717032"/>
            <a:ext cx="8412163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endParaRPr lang="es-CO" sz="2000" dirty="0" smtClean="0"/>
          </a:p>
          <a:p>
            <a:pPr marL="0" indent="0" algn="just">
              <a:buFontTx/>
              <a:buNone/>
            </a:pPr>
            <a:endParaRPr lang="es-ES_tradnl" sz="2000" dirty="0" smtClean="0"/>
          </a:p>
          <a:p>
            <a:pPr marL="0" indent="0" algn="ctr">
              <a:buFontTx/>
              <a:buNone/>
            </a:pPr>
            <a:endParaRPr lang="es-ES_tradnl" sz="2000" b="1" dirty="0" smtClean="0"/>
          </a:p>
          <a:p>
            <a:pPr marL="0" indent="0" algn="just">
              <a:buFontTx/>
              <a:buNone/>
            </a:pPr>
            <a:r>
              <a:rPr lang="es-MX" sz="2000" dirty="0" smtClean="0"/>
              <a:t>Es conjugar y entrelazar los procesos de recuperación y reciclaje de Gas Refrigerante  por parte de los  </a:t>
            </a:r>
            <a:r>
              <a:rPr lang="es-MX" sz="2000" b="1" u="sng" dirty="0" smtClean="0"/>
              <a:t>usuarios finales y empresas de mantenimiento en refrigeración y aire acondicionado</a:t>
            </a:r>
            <a:r>
              <a:rPr lang="es-MX" sz="2000" dirty="0" smtClean="0"/>
              <a:t> mas los centros de acopio o de  almacenamiento con el Centro de Regeneración con el fin de satisfacer las necesidades y requerimientos finales de los usuarios.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16895"/>
            <a:ext cx="2819400" cy="2781300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77279" y="38033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¿ Que es la Red R&amp;R&amp;R ?</a:t>
            </a:r>
          </a:p>
          <a:p>
            <a:pPr algn="ctr"/>
            <a:endParaRPr lang="es-CO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6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15516" y="800708"/>
            <a:ext cx="165618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Recuperar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2399949" y="620688"/>
            <a:ext cx="1391010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Almacenar en Cilindros</a:t>
            </a:r>
            <a:endParaRPr lang="es-CO" dirty="0"/>
          </a:p>
        </p:txBody>
      </p:sp>
      <p:sp>
        <p:nvSpPr>
          <p:cNvPr id="5" name="4 Rombo"/>
          <p:cNvSpPr/>
          <p:nvPr/>
        </p:nvSpPr>
        <p:spPr>
          <a:xfrm>
            <a:off x="4187307" y="422666"/>
            <a:ext cx="1575792" cy="1476164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¿Limpio?</a:t>
            </a:r>
            <a:endParaRPr lang="es-CO" sz="12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7164288" y="760283"/>
            <a:ext cx="1728192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Centro de Acopio de Refrigerantes</a:t>
            </a:r>
            <a:endParaRPr lang="es-CO" sz="1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6984268" y="3126329"/>
            <a:ext cx="2016224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Almacenamiento </a:t>
            </a:r>
            <a:r>
              <a:rPr lang="es-CO" sz="1200" b="1" dirty="0" smtClean="0"/>
              <a:t>(Posterior Destrucción)</a:t>
            </a:r>
            <a:endParaRPr lang="es-CO" sz="12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5868144" y="5004175"/>
            <a:ext cx="118813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Recicla</a:t>
            </a:r>
            <a:endParaRPr lang="es-CO" dirty="0"/>
          </a:p>
        </p:txBody>
      </p:sp>
      <p:sp>
        <p:nvSpPr>
          <p:cNvPr id="9" name="8 Rectángulo redondeado"/>
          <p:cNvSpPr/>
          <p:nvPr/>
        </p:nvSpPr>
        <p:spPr>
          <a:xfrm>
            <a:off x="4453145" y="2276872"/>
            <a:ext cx="1044116" cy="468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Reúsa</a:t>
            </a:r>
            <a:endParaRPr lang="es-C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827584" y="3345341"/>
            <a:ext cx="2088232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Centro de Regeneración</a:t>
            </a:r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11560" y="4939741"/>
            <a:ext cx="2520280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Reincorporación de los Gases a la Cadena Productiva con Certificación de Pureza</a:t>
            </a:r>
            <a:endParaRPr lang="es-CO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056797" y="5296980"/>
            <a:ext cx="1044116" cy="468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Reúsa</a:t>
            </a:r>
            <a:endParaRPr lang="es-CO" dirty="0"/>
          </a:p>
        </p:txBody>
      </p:sp>
      <p:sp>
        <p:nvSpPr>
          <p:cNvPr id="17" name="16 Rombo"/>
          <p:cNvSpPr/>
          <p:nvPr/>
        </p:nvSpPr>
        <p:spPr>
          <a:xfrm>
            <a:off x="3790959" y="3147449"/>
            <a:ext cx="1575792" cy="1476164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¿Limpio?</a:t>
            </a:r>
            <a:endParaRPr lang="es-CO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0066" y="130710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Operatividad de la Red en Colombia</a:t>
            </a:r>
            <a:endParaRPr lang="es-CO" sz="2800" b="1" dirty="0"/>
          </a:p>
        </p:txBody>
      </p:sp>
      <p:cxnSp>
        <p:nvCxnSpPr>
          <p:cNvPr id="20" name="19 Conector recto de flecha"/>
          <p:cNvCxnSpPr>
            <a:stCxn id="3" idx="3"/>
            <a:endCxn id="4" idx="1"/>
          </p:cNvCxnSpPr>
          <p:nvPr/>
        </p:nvCxnSpPr>
        <p:spPr>
          <a:xfrm>
            <a:off x="1871700" y="1160748"/>
            <a:ext cx="5282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4" idx="3"/>
            <a:endCxn id="5" idx="1"/>
          </p:cNvCxnSpPr>
          <p:nvPr/>
        </p:nvCxnSpPr>
        <p:spPr>
          <a:xfrm>
            <a:off x="3790959" y="1160748"/>
            <a:ext cx="3963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 rot="16200000" flipH="1">
            <a:off x="4096715" y="2827132"/>
            <a:ext cx="3843427" cy="510655"/>
          </a:xfrm>
          <a:prstGeom prst="bentConnector3">
            <a:avLst>
              <a:gd name="adj1" fmla="val 76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6" idx="1"/>
          </p:cNvCxnSpPr>
          <p:nvPr/>
        </p:nvCxnSpPr>
        <p:spPr>
          <a:xfrm>
            <a:off x="6273756" y="1228335"/>
            <a:ext cx="890532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5" idx="2"/>
            <a:endCxn id="9" idx="0"/>
          </p:cNvCxnSpPr>
          <p:nvPr/>
        </p:nvCxnSpPr>
        <p:spPr>
          <a:xfrm>
            <a:off x="4975203" y="1898830"/>
            <a:ext cx="0" cy="37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stCxn id="6" idx="2"/>
            <a:endCxn id="8" idx="0"/>
          </p:cNvCxnSpPr>
          <p:nvPr/>
        </p:nvCxnSpPr>
        <p:spPr>
          <a:xfrm rot="5400000">
            <a:off x="5591403" y="2567194"/>
            <a:ext cx="3307788" cy="1566174"/>
          </a:xfrm>
          <a:prstGeom prst="bentConnector3">
            <a:avLst>
              <a:gd name="adj1" fmla="val 21261"/>
            </a:avLst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endCxn id="7" idx="0"/>
          </p:cNvCxnSpPr>
          <p:nvPr/>
        </p:nvCxnSpPr>
        <p:spPr>
          <a:xfrm>
            <a:off x="6273756" y="2636912"/>
            <a:ext cx="1718624" cy="48941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8" idx="1"/>
          </p:cNvCxnSpPr>
          <p:nvPr/>
        </p:nvCxnSpPr>
        <p:spPr>
          <a:xfrm rot="10800000">
            <a:off x="5366752" y="3885401"/>
            <a:ext cx="501393" cy="165883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17" idx="2"/>
            <a:endCxn id="16" idx="0"/>
          </p:cNvCxnSpPr>
          <p:nvPr/>
        </p:nvCxnSpPr>
        <p:spPr>
          <a:xfrm>
            <a:off x="4578855" y="4623613"/>
            <a:ext cx="0" cy="673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17" idx="1"/>
            <a:endCxn id="12" idx="3"/>
          </p:cNvCxnSpPr>
          <p:nvPr/>
        </p:nvCxnSpPr>
        <p:spPr>
          <a:xfrm flipH="1" flipV="1">
            <a:off x="2915816" y="3885401"/>
            <a:ext cx="875143" cy="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2" idx="2"/>
            <a:endCxn id="13" idx="0"/>
          </p:cNvCxnSpPr>
          <p:nvPr/>
        </p:nvCxnSpPr>
        <p:spPr>
          <a:xfrm>
            <a:off x="1871700" y="4425461"/>
            <a:ext cx="0" cy="514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2399949" y="4425461"/>
            <a:ext cx="0" cy="2893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2399949" y="4714818"/>
            <a:ext cx="541241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V="1">
            <a:off x="7812360" y="4350465"/>
            <a:ext cx="0" cy="3643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73 Conector angular"/>
          <p:cNvCxnSpPr>
            <a:endCxn id="12" idx="0"/>
          </p:cNvCxnSpPr>
          <p:nvPr/>
        </p:nvCxnSpPr>
        <p:spPr>
          <a:xfrm rot="10800000" flipV="1">
            <a:off x="1871700" y="2101885"/>
            <a:ext cx="5940660" cy="12434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7812360" y="1696387"/>
            <a:ext cx="0" cy="4054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5763099" y="760283"/>
            <a:ext cx="51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79" name="78 CuadroTexto"/>
          <p:cNvSpPr txBox="1"/>
          <p:nvPr/>
        </p:nvSpPr>
        <p:spPr>
          <a:xfrm>
            <a:off x="5134813" y="174857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Si</a:t>
            </a:r>
            <a:endParaRPr lang="es-CO" dirty="0"/>
          </a:p>
        </p:txBody>
      </p:sp>
      <p:sp>
        <p:nvSpPr>
          <p:cNvPr id="81" name="80 CuadroTexto"/>
          <p:cNvSpPr txBox="1"/>
          <p:nvPr/>
        </p:nvSpPr>
        <p:spPr>
          <a:xfrm>
            <a:off x="3249251" y="3507514"/>
            <a:ext cx="51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82" name="81 CuadroTexto"/>
          <p:cNvSpPr txBox="1"/>
          <p:nvPr/>
        </p:nvSpPr>
        <p:spPr>
          <a:xfrm>
            <a:off x="4589407" y="48195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Si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0688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399933"/>
              </p:ext>
            </p:extLst>
          </p:nvPr>
        </p:nvGraphicFramePr>
        <p:xfrm>
          <a:off x="971600" y="332656"/>
          <a:ext cx="6984776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1317203"/>
                <a:gridCol w="1317203"/>
                <a:gridCol w="535759"/>
                <a:gridCol w="535759"/>
                <a:gridCol w="830580"/>
                <a:gridCol w="1375222"/>
                <a:gridCol w="536525"/>
                <a:gridCol w="536525"/>
              </a:tblGrid>
              <a:tr h="15417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Distribución de Equipos en Colombia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171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Recuperación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Regeneración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Centros de Acopio (Tentativa)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6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Departamento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Tipo 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Tipo B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Bogotá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Proceso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Boyacá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Cundinamarca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Villavicencio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Nororiente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Arauca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N. de Santander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Santander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 Sur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Cauca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Nariño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Putumayo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Valle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Proceso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Caribe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Barranquilla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Proceso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Bolívar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Cesar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Guajira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Santa Marta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Sucre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Andina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Antioquia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CO" sz="1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Proceso</a:t>
                      </a:r>
                      <a:endParaRPr lang="es-CO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Armenia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Chocó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2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Huila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Tolima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4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Risaralda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Entregado</a:t>
                      </a:r>
                    </a:p>
                  </a:txBody>
                  <a:tcPr marL="54843" marR="54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089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sencaciones CRPML-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Presencaciones CRPML-EC</Template>
  <TotalTime>579</TotalTime>
  <Words>1640</Words>
  <Application>Microsoft Office PowerPoint</Application>
  <PresentationFormat>Presentación en pantalla (4:3)</PresentationFormat>
  <Paragraphs>391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Presencaciones CRPML-EC</vt:lpstr>
      <vt:lpstr>Diseño personalizado</vt:lpstr>
      <vt:lpstr>Mitigación de la Afectación de la Capa de Ozono Mediante Recuperación de Gases Refrigerantes</vt:lpstr>
      <vt:lpstr>Diapositiva 2</vt:lpstr>
      <vt:lpstr>Diapositiva 3</vt:lpstr>
      <vt:lpstr>Ozono y las  SAO - Sustancias Agotadoras Ozono</vt:lpstr>
      <vt:lpstr>Sustancias Agotadoras de Ozono – SAO </vt:lpstr>
      <vt:lpstr>Definiciones: RRR</vt:lpstr>
      <vt:lpstr>Diapositiva 7</vt:lpstr>
      <vt:lpstr>Diapositiva 8</vt:lpstr>
      <vt:lpstr>Diapositiva 9</vt:lpstr>
      <vt:lpstr>Diapositiva 10</vt:lpstr>
      <vt:lpstr>EQUIPO RECUPERADOR (Grupo de investigación PML)</vt:lpstr>
      <vt:lpstr>Diapositiva 12</vt:lpstr>
      <vt:lpstr>Diapositiva 13</vt:lpstr>
      <vt:lpstr>CRRR en la Universidad Tecnológica de Pereira </vt:lpstr>
      <vt:lpstr>  Laboratorio CRRR</vt:lpstr>
      <vt:lpstr>Distribución Estimada</vt:lpstr>
      <vt:lpstr>Ubicación del CRRR dentro de la UTP</vt:lpstr>
      <vt:lpstr>Requisitos Legales</vt:lpstr>
      <vt:lpstr>Requisitos Legales</vt:lpstr>
      <vt:lpstr>Análisis Económico de la Viabilidad del CRRR (1 año) </vt:lpstr>
      <vt:lpstr>¡Gracias!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SEMINARIO-TALLER:</dc:title>
  <dc:creator>usuario utp</dc:creator>
  <cp:lastModifiedBy>Jorge Augusto Montoy</cp:lastModifiedBy>
  <cp:revision>53</cp:revision>
  <dcterms:created xsi:type="dcterms:W3CDTF">2011-05-05T20:50:19Z</dcterms:created>
  <dcterms:modified xsi:type="dcterms:W3CDTF">2012-09-27T15:52:23Z</dcterms:modified>
</cp:coreProperties>
</file>